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2"/>
  </p:notesMasterIdLst>
  <p:handoutMasterIdLst>
    <p:handoutMasterId r:id="rId33"/>
  </p:handoutMasterIdLst>
  <p:sldIdLst>
    <p:sldId id="2561" r:id="rId5"/>
    <p:sldId id="2562" r:id="rId6"/>
    <p:sldId id="2563" r:id="rId7"/>
    <p:sldId id="2564" r:id="rId8"/>
    <p:sldId id="2565" r:id="rId9"/>
    <p:sldId id="2566" r:id="rId10"/>
    <p:sldId id="2567" r:id="rId11"/>
    <p:sldId id="2568" r:id="rId12"/>
    <p:sldId id="2569" r:id="rId13"/>
    <p:sldId id="2570" r:id="rId14"/>
    <p:sldId id="2571" r:id="rId15"/>
    <p:sldId id="2572" r:id="rId16"/>
    <p:sldId id="2573" r:id="rId17"/>
    <p:sldId id="2574" r:id="rId18"/>
    <p:sldId id="2575" r:id="rId19"/>
    <p:sldId id="2576" r:id="rId20"/>
    <p:sldId id="2577" r:id="rId21"/>
    <p:sldId id="2578" r:id="rId22"/>
    <p:sldId id="2579" r:id="rId23"/>
    <p:sldId id="2580" r:id="rId24"/>
    <p:sldId id="2581" r:id="rId25"/>
    <p:sldId id="2582" r:id="rId26"/>
    <p:sldId id="2583" r:id="rId27"/>
    <p:sldId id="2584" r:id="rId28"/>
    <p:sldId id="2585" r:id="rId29"/>
    <p:sldId id="2586" r:id="rId30"/>
    <p:sldId id="25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ta Warehousing Fundamentals and Google Cloud BigQuery Introduction" id="{B2DC42B5-A448-4625-AE28-34E0E5C96F74}">
          <p14:sldIdLst>
            <p14:sldId id="2561"/>
            <p14:sldId id="2562"/>
          </p14:sldIdLst>
        </p14:section>
        <p14:section name="Data Warehousing Fundamentals" id="{C15D2386-C30D-4536-8E23-F26CEA5A64D7}">
          <p14:sldIdLst>
            <p14:sldId id="2563"/>
            <p14:sldId id="2564"/>
            <p14:sldId id="2565"/>
            <p14:sldId id="2566"/>
          </p14:sldIdLst>
        </p14:section>
        <p14:section name="Schema Design in Data Warehousing" id="{A7C6D689-5475-4BE0-AFBF-69E6CCEB7966}">
          <p14:sldIdLst>
            <p14:sldId id="2567"/>
            <p14:sldId id="2568"/>
            <p14:sldId id="2569"/>
            <p14:sldId id="2570"/>
          </p14:sldIdLst>
        </p14:section>
        <p14:section name="Google Cloud Platform Overview" id="{4779D47B-2452-45E1-8750-34AA0702B2D8}">
          <p14:sldIdLst>
            <p14:sldId id="2571"/>
            <p14:sldId id="2572"/>
            <p14:sldId id="2573"/>
            <p14:sldId id="2574"/>
          </p14:sldIdLst>
        </p14:section>
        <p14:section name="Schema Design on Google Cloud" id="{42B197F1-7E00-409C-8453-852CCFA169F3}">
          <p14:sldIdLst>
            <p14:sldId id="2575"/>
            <p14:sldId id="2576"/>
            <p14:sldId id="2577"/>
            <p14:sldId id="2578"/>
          </p14:sldIdLst>
        </p14:section>
        <p14:section name="Introduction to BigQuery" id="{F69A026B-026D-4039-8894-F185FD50EFE1}">
          <p14:sldIdLst>
            <p14:sldId id="2579"/>
            <p14:sldId id="2580"/>
            <p14:sldId id="2581"/>
            <p14:sldId id="2582"/>
          </p14:sldIdLst>
        </p14:section>
        <p14:section name="Getting Started with BigQuery" id="{D457C72B-27FF-435E-81AF-2E8FF4D0C414}">
          <p14:sldIdLst>
            <p14:sldId id="2583"/>
            <p14:sldId id="2584"/>
            <p14:sldId id="2585"/>
            <p14:sldId id="2586"/>
          </p14:sldIdLst>
        </p14:section>
        <p14:section name="Conclusion" id="{0C776180-65D4-48FC-97E4-3EF3016122EB}">
          <p14:sldIdLst>
            <p14:sldId id="25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0655" autoAdjust="0"/>
  </p:normalViewPr>
  <p:slideViewPr>
    <p:cSldViewPr snapToGrid="0">
      <p:cViewPr varScale="1">
        <p:scale>
          <a:sx n="63" d="100"/>
          <a:sy n="63" d="100"/>
        </p:scale>
        <p:origin x="55" y="453"/>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diagrams/_rels/data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85B858-A5C8-43DA-898E-343AE91BC0EB}"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IN"/>
        </a:p>
      </dgm:t>
    </dgm:pt>
    <dgm:pt modelId="{FB403923-7110-4261-9594-E8A4DD302723}">
      <dgm:prSet/>
      <dgm:spPr/>
      <dgm:t>
        <a:bodyPr/>
        <a:lstStyle/>
        <a:p>
          <a:pPr>
            <a:lnSpc>
              <a:spcPct val="100000"/>
            </a:lnSpc>
            <a:defRPr b="1"/>
          </a:pPr>
          <a:r>
            <a:rPr lang="en-IN"/>
            <a:t>Star Schema Overview</a:t>
          </a:r>
        </a:p>
      </dgm:t>
    </dgm:pt>
    <dgm:pt modelId="{C299CE8C-E166-433E-AB83-49D8F520E53A}" type="parTrans" cxnId="{9B0F1B02-E0EA-4D92-8169-25FD1F2806B1}">
      <dgm:prSet/>
      <dgm:spPr/>
      <dgm:t>
        <a:bodyPr/>
        <a:lstStyle/>
        <a:p>
          <a:endParaRPr lang="en-IN"/>
        </a:p>
      </dgm:t>
    </dgm:pt>
    <dgm:pt modelId="{84580110-5B39-46DF-8B64-41F2073D6BD3}" type="sibTrans" cxnId="{9B0F1B02-E0EA-4D92-8169-25FD1F2806B1}">
      <dgm:prSet/>
      <dgm:spPr/>
      <dgm:t>
        <a:bodyPr/>
        <a:lstStyle/>
        <a:p>
          <a:pPr>
            <a:lnSpc>
              <a:spcPct val="100000"/>
            </a:lnSpc>
            <a:defRPr b="1"/>
          </a:pPr>
          <a:endParaRPr lang="en-IN"/>
        </a:p>
      </dgm:t>
    </dgm:pt>
    <dgm:pt modelId="{40A57CB6-B08A-4EDD-95CC-434A13327771}">
      <dgm:prSet/>
      <dgm:spPr/>
      <dgm:t>
        <a:bodyPr/>
        <a:lstStyle/>
        <a:p>
          <a:pPr>
            <a:lnSpc>
              <a:spcPct val="100000"/>
            </a:lnSpc>
          </a:pPr>
          <a:r>
            <a:rPr lang="en-IN"/>
            <a:t>The star schema features a centralized fact table connected to dimension tables, simplifying data retrieval and analysis.</a:t>
          </a:r>
        </a:p>
      </dgm:t>
    </dgm:pt>
    <dgm:pt modelId="{39B9ADD8-AB9E-4C84-893B-817AD8E72C29}" type="parTrans" cxnId="{B8F266A9-304B-4121-9656-935E7756B2D7}">
      <dgm:prSet/>
      <dgm:spPr/>
      <dgm:t>
        <a:bodyPr/>
        <a:lstStyle/>
        <a:p>
          <a:endParaRPr lang="en-IN"/>
        </a:p>
      </dgm:t>
    </dgm:pt>
    <dgm:pt modelId="{8B2E5AF7-B9A7-4975-8B15-A9AD97108F56}" type="sibTrans" cxnId="{B8F266A9-304B-4121-9656-935E7756B2D7}">
      <dgm:prSet/>
      <dgm:spPr/>
      <dgm:t>
        <a:bodyPr/>
        <a:lstStyle/>
        <a:p>
          <a:endParaRPr lang="en-IN"/>
        </a:p>
      </dgm:t>
    </dgm:pt>
    <dgm:pt modelId="{B9C62A59-515E-4937-8DF8-45435D52A488}">
      <dgm:prSet/>
      <dgm:spPr/>
      <dgm:t>
        <a:bodyPr/>
        <a:lstStyle/>
        <a:p>
          <a:pPr>
            <a:lnSpc>
              <a:spcPct val="100000"/>
            </a:lnSpc>
            <a:defRPr b="1"/>
          </a:pPr>
          <a:r>
            <a:rPr lang="en-IN"/>
            <a:t>Snowflake Schema Overview</a:t>
          </a:r>
        </a:p>
      </dgm:t>
    </dgm:pt>
    <dgm:pt modelId="{3C6F7DC1-EA24-4935-9DAF-3E26EA3302DB}" type="parTrans" cxnId="{D1E2EF15-A7C4-4444-A2D0-CE1CAEB355B6}">
      <dgm:prSet/>
      <dgm:spPr/>
      <dgm:t>
        <a:bodyPr/>
        <a:lstStyle/>
        <a:p>
          <a:endParaRPr lang="en-IN"/>
        </a:p>
      </dgm:t>
    </dgm:pt>
    <dgm:pt modelId="{974DDA1D-4609-4FC2-9636-6CC5F489156D}" type="sibTrans" cxnId="{D1E2EF15-A7C4-4444-A2D0-CE1CAEB355B6}">
      <dgm:prSet/>
      <dgm:spPr/>
      <dgm:t>
        <a:bodyPr/>
        <a:lstStyle/>
        <a:p>
          <a:pPr>
            <a:lnSpc>
              <a:spcPct val="100000"/>
            </a:lnSpc>
            <a:defRPr b="1"/>
          </a:pPr>
          <a:endParaRPr lang="en-IN"/>
        </a:p>
      </dgm:t>
    </dgm:pt>
    <dgm:pt modelId="{6D8A730E-19E4-4D45-810E-43D6527073A6}">
      <dgm:prSet/>
      <dgm:spPr/>
      <dgm:t>
        <a:bodyPr/>
        <a:lstStyle/>
        <a:p>
          <a:pPr>
            <a:lnSpc>
              <a:spcPct val="100000"/>
            </a:lnSpc>
          </a:pPr>
          <a:r>
            <a:rPr lang="en-IN"/>
            <a:t>The snowflake schema normalizes dimension tables into multiple related tables, resulting in a more complex structure but efficient storage.</a:t>
          </a:r>
        </a:p>
      </dgm:t>
    </dgm:pt>
    <dgm:pt modelId="{DD39AA14-A39F-4859-B97D-9551CD7753CB}" type="parTrans" cxnId="{85EC1ABF-E370-4D0B-B4E5-ADC050FF3233}">
      <dgm:prSet/>
      <dgm:spPr/>
      <dgm:t>
        <a:bodyPr/>
        <a:lstStyle/>
        <a:p>
          <a:endParaRPr lang="en-IN"/>
        </a:p>
      </dgm:t>
    </dgm:pt>
    <dgm:pt modelId="{184CB892-9F02-438D-8CBD-B226DADDDAA8}" type="sibTrans" cxnId="{85EC1ABF-E370-4D0B-B4E5-ADC050FF3233}">
      <dgm:prSet/>
      <dgm:spPr/>
      <dgm:t>
        <a:bodyPr/>
        <a:lstStyle/>
        <a:p>
          <a:endParaRPr lang="en-IN"/>
        </a:p>
      </dgm:t>
    </dgm:pt>
    <dgm:pt modelId="{7D258D93-9F81-41F9-8FA9-499F339722C0}">
      <dgm:prSet/>
      <dgm:spPr/>
      <dgm:t>
        <a:bodyPr/>
        <a:lstStyle/>
        <a:p>
          <a:pPr>
            <a:lnSpc>
              <a:spcPct val="100000"/>
            </a:lnSpc>
            <a:defRPr b="1"/>
          </a:pPr>
          <a:r>
            <a:rPr lang="en-IN"/>
            <a:t>Query Complexity</a:t>
          </a:r>
        </a:p>
      </dgm:t>
    </dgm:pt>
    <dgm:pt modelId="{5538FE66-0CA8-4951-B83A-196B1B005A74}" type="parTrans" cxnId="{73656D8F-94BC-49CE-9C17-A623C7B30F0D}">
      <dgm:prSet/>
      <dgm:spPr/>
      <dgm:t>
        <a:bodyPr/>
        <a:lstStyle/>
        <a:p>
          <a:endParaRPr lang="en-IN"/>
        </a:p>
      </dgm:t>
    </dgm:pt>
    <dgm:pt modelId="{A57F31E0-E7DC-4B89-89F3-52693AFC4B0A}" type="sibTrans" cxnId="{73656D8F-94BC-49CE-9C17-A623C7B30F0D}">
      <dgm:prSet/>
      <dgm:spPr/>
      <dgm:t>
        <a:bodyPr/>
        <a:lstStyle/>
        <a:p>
          <a:endParaRPr lang="en-IN"/>
        </a:p>
      </dgm:t>
    </dgm:pt>
    <dgm:pt modelId="{4E9ABB90-8F64-46EA-9C85-D19F19062A58}">
      <dgm:prSet/>
      <dgm:spPr/>
      <dgm:t>
        <a:bodyPr/>
        <a:lstStyle/>
        <a:p>
          <a:pPr>
            <a:lnSpc>
              <a:spcPct val="100000"/>
            </a:lnSpc>
          </a:pPr>
          <a:r>
            <a:rPr lang="en-IN"/>
            <a:t>Queries in a snowflake schema can be more complex due to additional joins, while star schema queries are generally simpler.</a:t>
          </a:r>
        </a:p>
      </dgm:t>
    </dgm:pt>
    <dgm:pt modelId="{CED3C036-33A6-4562-9213-92AB3B3A0761}" type="parTrans" cxnId="{0928079B-8EB5-4C42-987A-2FFC2992D96C}">
      <dgm:prSet/>
      <dgm:spPr/>
      <dgm:t>
        <a:bodyPr/>
        <a:lstStyle/>
        <a:p>
          <a:endParaRPr lang="en-IN"/>
        </a:p>
      </dgm:t>
    </dgm:pt>
    <dgm:pt modelId="{9961EE69-5E81-4CE0-8C2B-13F2FF516CA1}" type="sibTrans" cxnId="{0928079B-8EB5-4C42-987A-2FFC2992D96C}">
      <dgm:prSet/>
      <dgm:spPr/>
      <dgm:t>
        <a:bodyPr/>
        <a:lstStyle/>
        <a:p>
          <a:endParaRPr lang="en-IN"/>
        </a:p>
      </dgm:t>
    </dgm:pt>
    <dgm:pt modelId="{396D040A-A22B-4BE6-B510-2BCD6288D016}" type="pres">
      <dgm:prSet presAssocID="{9D85B858-A5C8-43DA-898E-343AE91BC0EB}" presName="Root" presStyleCnt="0">
        <dgm:presLayoutVars>
          <dgm:dir/>
          <dgm:resizeHandles val="exact"/>
        </dgm:presLayoutVars>
      </dgm:prSet>
      <dgm:spPr/>
    </dgm:pt>
    <dgm:pt modelId="{640E77BE-1287-4ED4-8AFF-F008E08DA56B}" type="pres">
      <dgm:prSet presAssocID="{FB403923-7110-4261-9594-E8A4DD302723}" presName="Composite" presStyleCnt="0"/>
      <dgm:spPr/>
    </dgm:pt>
    <dgm:pt modelId="{6F3ECFB3-674A-47E5-A650-4CA31ABDB1A6}" type="pres">
      <dgm:prSet presAssocID="{FB403923-7110-4261-9594-E8A4DD302723}"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r="33252" b="2"/>
          <a:stretch/>
        </a:blipFill>
      </dgm:spPr>
      <dgm:extLst>
        <a:ext uri="{E40237B7-FDA0-4F09-8148-C483321AD2D9}">
          <dgm14:cNvPr xmlns:dgm14="http://schemas.microsoft.com/office/drawing/2010/diagram" id="0" name="" descr="An arrow on a line map"/>
        </a:ext>
      </dgm:extLst>
    </dgm:pt>
    <dgm:pt modelId="{39B57EF4-E18A-4580-A736-801AA888FA3E}" type="pres">
      <dgm:prSet presAssocID="{FB403923-7110-4261-9594-E8A4DD302723}" presName="Subtitle" presStyleLbl="revTx" presStyleIdx="0" presStyleCnt="6">
        <dgm:presLayoutVars>
          <dgm:chMax val="0"/>
          <dgm:bulletEnabled/>
        </dgm:presLayoutVars>
      </dgm:prSet>
      <dgm:spPr/>
    </dgm:pt>
    <dgm:pt modelId="{8530EC50-284A-4CD8-B980-5CF2D288B21E}" type="pres">
      <dgm:prSet presAssocID="{FB403923-7110-4261-9594-E8A4DD302723}" presName="Description" presStyleLbl="revTx" presStyleIdx="1" presStyleCnt="6">
        <dgm:presLayoutVars>
          <dgm:bulletEnabled/>
        </dgm:presLayoutVars>
      </dgm:prSet>
      <dgm:spPr/>
    </dgm:pt>
    <dgm:pt modelId="{4F1CC9EE-4524-4127-B774-5BEC44E14FF5}" type="pres">
      <dgm:prSet presAssocID="{84580110-5B39-46DF-8B64-41F2073D6BD3}" presName="sibTrans" presStyleLbl="sibTrans2D1" presStyleIdx="0" presStyleCnt="0"/>
      <dgm:spPr/>
    </dgm:pt>
    <dgm:pt modelId="{9ABCB84F-5FA0-494E-8ECD-A1918E6D9E2F}" type="pres">
      <dgm:prSet presAssocID="{B9C62A59-515E-4937-8DF8-45435D52A488}" presName="Composite" presStyleCnt="0"/>
      <dgm:spPr/>
    </dgm:pt>
    <dgm:pt modelId="{A0E80D57-5C1B-48C0-9E90-C2316FD4BEDE}" type="pres">
      <dgm:prSet presAssocID="{B9C62A59-515E-4937-8DF8-45435D52A488}"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6519" r="26485" b="8"/>
          <a:stretch/>
        </a:blipFill>
      </dgm:spPr>
      <dgm:extLst>
        <a:ext uri="{E40237B7-FDA0-4F09-8148-C483321AD2D9}">
          <dgm14:cNvPr xmlns:dgm14="http://schemas.microsoft.com/office/drawing/2010/diagram" id="0" name="" descr="Colorful glitter snowflakes hanging on a white background."/>
        </a:ext>
      </dgm:extLst>
    </dgm:pt>
    <dgm:pt modelId="{44635E98-9A6A-4643-B402-45E7A9D01082}" type="pres">
      <dgm:prSet presAssocID="{B9C62A59-515E-4937-8DF8-45435D52A488}" presName="Subtitle" presStyleLbl="revTx" presStyleIdx="2" presStyleCnt="6">
        <dgm:presLayoutVars>
          <dgm:chMax val="0"/>
          <dgm:bulletEnabled/>
        </dgm:presLayoutVars>
      </dgm:prSet>
      <dgm:spPr/>
    </dgm:pt>
    <dgm:pt modelId="{AAE1019E-0CA1-43D0-AC7E-907355BF6B66}" type="pres">
      <dgm:prSet presAssocID="{B9C62A59-515E-4937-8DF8-45435D52A488}" presName="Description" presStyleLbl="revTx" presStyleIdx="3" presStyleCnt="6">
        <dgm:presLayoutVars>
          <dgm:bulletEnabled/>
        </dgm:presLayoutVars>
      </dgm:prSet>
      <dgm:spPr/>
    </dgm:pt>
    <dgm:pt modelId="{0075FB5A-16F3-4EED-B054-ED1CBABEF0F6}" type="pres">
      <dgm:prSet presAssocID="{974DDA1D-4609-4FC2-9636-6CC5F489156D}" presName="sibTrans" presStyleLbl="sibTrans2D1" presStyleIdx="0" presStyleCnt="0"/>
      <dgm:spPr/>
    </dgm:pt>
    <dgm:pt modelId="{698149E5-ED11-45E0-B541-5FA3FD132BDA}" type="pres">
      <dgm:prSet presAssocID="{7D258D93-9F81-41F9-8FA9-499F339722C0}" presName="Composite" presStyleCnt="0"/>
      <dgm:spPr/>
    </dgm:pt>
    <dgm:pt modelId="{0F99EF69-C66F-431A-86F6-9799B86C5EB9}" type="pres">
      <dgm:prSet presAssocID="{7D258D93-9F81-41F9-8FA9-499F339722C0}"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5762" r="9248" b="13"/>
          <a:stretch/>
        </a:blipFill>
      </dgm:spPr>
      <dgm:extLst>
        <a:ext uri="{E40237B7-FDA0-4F09-8148-C483321AD2D9}">
          <dgm14:cNvPr xmlns:dgm14="http://schemas.microsoft.com/office/drawing/2010/diagram" id="0" name="" descr="Abstract background of little multi coloured particles in a cone shape on a white background"/>
        </a:ext>
      </dgm:extLst>
    </dgm:pt>
    <dgm:pt modelId="{4EB7E8A0-D115-4013-953E-E16A91FA4689}" type="pres">
      <dgm:prSet presAssocID="{7D258D93-9F81-41F9-8FA9-499F339722C0}" presName="Subtitle" presStyleLbl="revTx" presStyleIdx="4" presStyleCnt="6">
        <dgm:presLayoutVars>
          <dgm:chMax val="0"/>
          <dgm:bulletEnabled/>
        </dgm:presLayoutVars>
      </dgm:prSet>
      <dgm:spPr/>
    </dgm:pt>
    <dgm:pt modelId="{CA4691A3-EC1E-40B4-8701-65434F60F328}" type="pres">
      <dgm:prSet presAssocID="{7D258D93-9F81-41F9-8FA9-499F339722C0}" presName="Description" presStyleLbl="revTx" presStyleIdx="5" presStyleCnt="6">
        <dgm:presLayoutVars>
          <dgm:bulletEnabled/>
        </dgm:presLayoutVars>
      </dgm:prSet>
      <dgm:spPr/>
    </dgm:pt>
  </dgm:ptLst>
  <dgm:cxnLst>
    <dgm:cxn modelId="{9B0F1B02-E0EA-4D92-8169-25FD1F2806B1}" srcId="{9D85B858-A5C8-43DA-898E-343AE91BC0EB}" destId="{FB403923-7110-4261-9594-E8A4DD302723}" srcOrd="0" destOrd="0" parTransId="{C299CE8C-E166-433E-AB83-49D8F520E53A}" sibTransId="{84580110-5B39-46DF-8B64-41F2073D6BD3}"/>
    <dgm:cxn modelId="{2D722D14-E131-4F5A-9680-F5619F51427E}" type="presOf" srcId="{9D85B858-A5C8-43DA-898E-343AE91BC0EB}" destId="{396D040A-A22B-4BE6-B510-2BCD6288D016}" srcOrd="0" destOrd="0" presId="urn:microsoft.com/office/officeart/2024/3/layout/verticalVisualTextBlock1"/>
    <dgm:cxn modelId="{D1E2EF15-A7C4-4444-A2D0-CE1CAEB355B6}" srcId="{9D85B858-A5C8-43DA-898E-343AE91BC0EB}" destId="{B9C62A59-515E-4937-8DF8-45435D52A488}" srcOrd="1" destOrd="0" parTransId="{3C6F7DC1-EA24-4935-9DAF-3E26EA3302DB}" sibTransId="{974DDA1D-4609-4FC2-9636-6CC5F489156D}"/>
    <dgm:cxn modelId="{A3685E25-318E-4BA7-A830-DF033A705927}" type="presOf" srcId="{7D258D93-9F81-41F9-8FA9-499F339722C0}" destId="{4EB7E8A0-D115-4013-953E-E16A91FA4689}" srcOrd="0" destOrd="0" presId="urn:microsoft.com/office/officeart/2024/3/layout/verticalVisualTextBlock1"/>
    <dgm:cxn modelId="{8411F228-99D7-47CB-A5B8-8B5B893BEB79}" type="presOf" srcId="{974DDA1D-4609-4FC2-9636-6CC5F489156D}" destId="{0075FB5A-16F3-4EED-B054-ED1CBABEF0F6}" srcOrd="0" destOrd="0" presId="urn:microsoft.com/office/officeart/2024/3/layout/verticalVisualTextBlock1"/>
    <dgm:cxn modelId="{20E00046-A580-4044-9C1C-BB85C513FC87}" type="presOf" srcId="{4E9ABB90-8F64-46EA-9C85-D19F19062A58}" destId="{CA4691A3-EC1E-40B4-8701-65434F60F328}" srcOrd="0" destOrd="0" presId="urn:microsoft.com/office/officeart/2024/3/layout/verticalVisualTextBlock1"/>
    <dgm:cxn modelId="{3000057E-4521-4F5B-A9FE-CD017771E133}" type="presOf" srcId="{84580110-5B39-46DF-8B64-41F2073D6BD3}" destId="{4F1CC9EE-4524-4127-B774-5BEC44E14FF5}" srcOrd="0" destOrd="0" presId="urn:microsoft.com/office/officeart/2024/3/layout/verticalVisualTextBlock1"/>
    <dgm:cxn modelId="{122ED681-32DF-4AC6-85EA-CC973BC148F6}" type="presOf" srcId="{B9C62A59-515E-4937-8DF8-45435D52A488}" destId="{44635E98-9A6A-4643-B402-45E7A9D01082}" srcOrd="0" destOrd="0" presId="urn:microsoft.com/office/officeart/2024/3/layout/verticalVisualTextBlock1"/>
    <dgm:cxn modelId="{73656D8F-94BC-49CE-9C17-A623C7B30F0D}" srcId="{9D85B858-A5C8-43DA-898E-343AE91BC0EB}" destId="{7D258D93-9F81-41F9-8FA9-499F339722C0}" srcOrd="2" destOrd="0" parTransId="{5538FE66-0CA8-4951-B83A-196B1B005A74}" sibTransId="{A57F31E0-E7DC-4B89-89F3-52693AFC4B0A}"/>
    <dgm:cxn modelId="{42D07291-E309-420D-87C5-F241576CD568}" type="presOf" srcId="{6D8A730E-19E4-4D45-810E-43D6527073A6}" destId="{AAE1019E-0CA1-43D0-AC7E-907355BF6B66}" srcOrd="0" destOrd="0" presId="urn:microsoft.com/office/officeart/2024/3/layout/verticalVisualTextBlock1"/>
    <dgm:cxn modelId="{0928079B-8EB5-4C42-987A-2FFC2992D96C}" srcId="{7D258D93-9F81-41F9-8FA9-499F339722C0}" destId="{4E9ABB90-8F64-46EA-9C85-D19F19062A58}" srcOrd="0" destOrd="0" parTransId="{CED3C036-33A6-4562-9213-92AB3B3A0761}" sibTransId="{9961EE69-5E81-4CE0-8C2B-13F2FF516CA1}"/>
    <dgm:cxn modelId="{B8F266A9-304B-4121-9656-935E7756B2D7}" srcId="{FB403923-7110-4261-9594-E8A4DD302723}" destId="{40A57CB6-B08A-4EDD-95CC-434A13327771}" srcOrd="0" destOrd="0" parTransId="{39B9ADD8-AB9E-4C84-893B-817AD8E72C29}" sibTransId="{8B2E5AF7-B9A7-4975-8B15-A9AD97108F56}"/>
    <dgm:cxn modelId="{85EC1ABF-E370-4D0B-B4E5-ADC050FF3233}" srcId="{B9C62A59-515E-4937-8DF8-45435D52A488}" destId="{6D8A730E-19E4-4D45-810E-43D6527073A6}" srcOrd="0" destOrd="0" parTransId="{DD39AA14-A39F-4859-B97D-9551CD7753CB}" sibTransId="{184CB892-9F02-438D-8CBD-B226DADDDAA8}"/>
    <dgm:cxn modelId="{D1E35CCE-A643-4073-8CEB-4708E511C8EB}" type="presOf" srcId="{40A57CB6-B08A-4EDD-95CC-434A13327771}" destId="{8530EC50-284A-4CD8-B980-5CF2D288B21E}" srcOrd="0" destOrd="0" presId="urn:microsoft.com/office/officeart/2024/3/layout/verticalVisualTextBlock1"/>
    <dgm:cxn modelId="{F2294BF7-2FF6-4570-86DC-7798321C6A4C}" type="presOf" srcId="{FB403923-7110-4261-9594-E8A4DD302723}" destId="{39B57EF4-E18A-4580-A736-801AA888FA3E}" srcOrd="0" destOrd="0" presId="urn:microsoft.com/office/officeart/2024/3/layout/verticalVisualTextBlock1"/>
    <dgm:cxn modelId="{B2E753F7-91FC-4F70-90D0-9BDAD32B06C0}" type="presParOf" srcId="{396D040A-A22B-4BE6-B510-2BCD6288D016}" destId="{640E77BE-1287-4ED4-8AFF-F008E08DA56B}" srcOrd="0" destOrd="0" presId="urn:microsoft.com/office/officeart/2024/3/layout/verticalVisualTextBlock1"/>
    <dgm:cxn modelId="{137B0AB8-B3D7-43FA-A26C-7787B43141E5}" type="presParOf" srcId="{640E77BE-1287-4ED4-8AFF-F008E08DA56B}" destId="{6F3ECFB3-674A-47E5-A650-4CA31ABDB1A6}" srcOrd="0" destOrd="0" presId="urn:microsoft.com/office/officeart/2024/3/layout/verticalVisualTextBlock1"/>
    <dgm:cxn modelId="{3BDDA5D7-1A01-4E05-B1A7-EFEC717BA1C5}" type="presParOf" srcId="{640E77BE-1287-4ED4-8AFF-F008E08DA56B}" destId="{39B57EF4-E18A-4580-A736-801AA888FA3E}" srcOrd="1" destOrd="0" presId="urn:microsoft.com/office/officeart/2024/3/layout/verticalVisualTextBlock1"/>
    <dgm:cxn modelId="{ED103DBC-3962-4FCA-8D1E-DF41F2E78A8F}" type="presParOf" srcId="{640E77BE-1287-4ED4-8AFF-F008E08DA56B}" destId="{8530EC50-284A-4CD8-B980-5CF2D288B21E}" srcOrd="2" destOrd="0" presId="urn:microsoft.com/office/officeart/2024/3/layout/verticalVisualTextBlock1"/>
    <dgm:cxn modelId="{84E22EFB-B6BF-4A72-88AB-B277F460159C}" type="presParOf" srcId="{396D040A-A22B-4BE6-B510-2BCD6288D016}" destId="{4F1CC9EE-4524-4127-B774-5BEC44E14FF5}" srcOrd="1" destOrd="0" presId="urn:microsoft.com/office/officeart/2024/3/layout/verticalVisualTextBlock1"/>
    <dgm:cxn modelId="{D29805FA-BA4E-461B-8D57-1B2EFB9893B2}" type="presParOf" srcId="{396D040A-A22B-4BE6-B510-2BCD6288D016}" destId="{9ABCB84F-5FA0-494E-8ECD-A1918E6D9E2F}" srcOrd="2" destOrd="0" presId="urn:microsoft.com/office/officeart/2024/3/layout/verticalVisualTextBlock1"/>
    <dgm:cxn modelId="{BA6DA049-108E-4382-B9F2-F57CB99C7B8B}" type="presParOf" srcId="{9ABCB84F-5FA0-494E-8ECD-A1918E6D9E2F}" destId="{A0E80D57-5C1B-48C0-9E90-C2316FD4BEDE}" srcOrd="0" destOrd="0" presId="urn:microsoft.com/office/officeart/2024/3/layout/verticalVisualTextBlock1"/>
    <dgm:cxn modelId="{FC82A9FA-C684-4BF8-94A1-CE21B0E817F0}" type="presParOf" srcId="{9ABCB84F-5FA0-494E-8ECD-A1918E6D9E2F}" destId="{44635E98-9A6A-4643-B402-45E7A9D01082}" srcOrd="1" destOrd="0" presId="urn:microsoft.com/office/officeart/2024/3/layout/verticalVisualTextBlock1"/>
    <dgm:cxn modelId="{FFEF0DF2-5CBF-4475-88DB-C53BF7D7BB3B}" type="presParOf" srcId="{9ABCB84F-5FA0-494E-8ECD-A1918E6D9E2F}" destId="{AAE1019E-0CA1-43D0-AC7E-907355BF6B66}" srcOrd="2" destOrd="0" presId="urn:microsoft.com/office/officeart/2024/3/layout/verticalVisualTextBlock1"/>
    <dgm:cxn modelId="{8E5123DA-6319-4A64-BE6C-0FBDB46762E6}" type="presParOf" srcId="{396D040A-A22B-4BE6-B510-2BCD6288D016}" destId="{0075FB5A-16F3-4EED-B054-ED1CBABEF0F6}" srcOrd="3" destOrd="0" presId="urn:microsoft.com/office/officeart/2024/3/layout/verticalVisualTextBlock1"/>
    <dgm:cxn modelId="{451B8458-27F1-4A55-BC54-F9F3293A7F82}" type="presParOf" srcId="{396D040A-A22B-4BE6-B510-2BCD6288D016}" destId="{698149E5-ED11-45E0-B541-5FA3FD132BDA}" srcOrd="4" destOrd="0" presId="urn:microsoft.com/office/officeart/2024/3/layout/verticalVisualTextBlock1"/>
    <dgm:cxn modelId="{BDBC3B7E-2515-4286-8161-A9B670F9C1BB}" type="presParOf" srcId="{698149E5-ED11-45E0-B541-5FA3FD132BDA}" destId="{0F99EF69-C66F-431A-86F6-9799B86C5EB9}" srcOrd="0" destOrd="0" presId="urn:microsoft.com/office/officeart/2024/3/layout/verticalVisualTextBlock1"/>
    <dgm:cxn modelId="{142EA32B-5A42-48CA-8C8F-2F54574CEAAB}" type="presParOf" srcId="{698149E5-ED11-45E0-B541-5FA3FD132BDA}" destId="{4EB7E8A0-D115-4013-953E-E16A91FA4689}" srcOrd="1" destOrd="0" presId="urn:microsoft.com/office/officeart/2024/3/layout/verticalVisualTextBlock1"/>
    <dgm:cxn modelId="{F83E1365-C154-4AE2-B4BA-A4DA138292EF}" type="presParOf" srcId="{698149E5-ED11-45E0-B541-5FA3FD132BDA}" destId="{CA4691A3-EC1E-40B4-8701-65434F60F328}"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E3792C-DB90-484D-9A88-68D08005E1C3}"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IN"/>
        </a:p>
      </dgm:t>
    </dgm:pt>
    <dgm:pt modelId="{94AD721F-5181-41E7-9F8D-3F97B872AC6A}">
      <dgm:prSet/>
      <dgm:spPr/>
      <dgm:t>
        <a:bodyPr/>
        <a:lstStyle/>
        <a:p>
          <a:pPr>
            <a:lnSpc>
              <a:spcPct val="100000"/>
            </a:lnSpc>
            <a:defRPr b="1"/>
          </a:pPr>
          <a:r>
            <a:rPr lang="en-IN"/>
            <a:t>Fast SQL Queries</a:t>
          </a:r>
        </a:p>
      </dgm:t>
    </dgm:pt>
    <dgm:pt modelId="{AF2614E6-6B3D-466B-875B-40AAAC3C7769}" type="parTrans" cxnId="{CB488975-D2A1-4E69-840D-291D83730F6C}">
      <dgm:prSet/>
      <dgm:spPr/>
      <dgm:t>
        <a:bodyPr/>
        <a:lstStyle/>
        <a:p>
          <a:endParaRPr lang="en-IN"/>
        </a:p>
      </dgm:t>
    </dgm:pt>
    <dgm:pt modelId="{AD7942F1-4F6A-4BA3-8986-080E37C5090B}" type="sibTrans" cxnId="{CB488975-D2A1-4E69-840D-291D83730F6C}">
      <dgm:prSet/>
      <dgm:spPr/>
      <dgm:t>
        <a:bodyPr/>
        <a:lstStyle/>
        <a:p>
          <a:pPr>
            <a:lnSpc>
              <a:spcPct val="100000"/>
            </a:lnSpc>
            <a:defRPr b="1"/>
          </a:pPr>
          <a:endParaRPr lang="en-IN"/>
        </a:p>
      </dgm:t>
    </dgm:pt>
    <dgm:pt modelId="{E0F60FDE-D894-4E7D-B97D-C66718C9D155}">
      <dgm:prSet/>
      <dgm:spPr/>
      <dgm:t>
        <a:bodyPr/>
        <a:lstStyle/>
        <a:p>
          <a:pPr>
            <a:lnSpc>
              <a:spcPct val="100000"/>
            </a:lnSpc>
          </a:pPr>
          <a:r>
            <a:rPr lang="en-IN"/>
            <a:t>BigQuery is optimized for fast SQL queries, allowing users to analyze large datasets quickly and efficiently.</a:t>
          </a:r>
        </a:p>
      </dgm:t>
    </dgm:pt>
    <dgm:pt modelId="{EC6B0BA2-948C-4D7C-AA1A-894C8D1468E7}" type="parTrans" cxnId="{71A113BE-A5B8-41D9-AE28-EACBC7834F15}">
      <dgm:prSet/>
      <dgm:spPr/>
      <dgm:t>
        <a:bodyPr/>
        <a:lstStyle/>
        <a:p>
          <a:endParaRPr lang="en-IN"/>
        </a:p>
      </dgm:t>
    </dgm:pt>
    <dgm:pt modelId="{658ECF94-3EBD-4EB4-ADC0-E83914FFF93A}" type="sibTrans" cxnId="{71A113BE-A5B8-41D9-AE28-EACBC7834F15}">
      <dgm:prSet/>
      <dgm:spPr/>
      <dgm:t>
        <a:bodyPr/>
        <a:lstStyle/>
        <a:p>
          <a:endParaRPr lang="en-IN"/>
        </a:p>
      </dgm:t>
    </dgm:pt>
    <dgm:pt modelId="{944F2344-B4CE-4DA8-B509-781ABB3814EE}">
      <dgm:prSet/>
      <dgm:spPr/>
      <dgm:t>
        <a:bodyPr/>
        <a:lstStyle/>
        <a:p>
          <a:pPr>
            <a:lnSpc>
              <a:spcPct val="100000"/>
            </a:lnSpc>
            <a:defRPr b="1"/>
          </a:pPr>
          <a:r>
            <a:rPr lang="en-IN"/>
            <a:t>Diverse Data Formats</a:t>
          </a:r>
        </a:p>
      </dgm:t>
    </dgm:pt>
    <dgm:pt modelId="{443CBED9-A213-40D1-84B5-88351093AC7A}" type="parTrans" cxnId="{914BF737-239E-4419-ABE1-10D571269179}">
      <dgm:prSet/>
      <dgm:spPr/>
      <dgm:t>
        <a:bodyPr/>
        <a:lstStyle/>
        <a:p>
          <a:endParaRPr lang="en-IN"/>
        </a:p>
      </dgm:t>
    </dgm:pt>
    <dgm:pt modelId="{2CD6B68B-575F-4ACE-8E67-279B530445EB}" type="sibTrans" cxnId="{914BF737-239E-4419-ABE1-10D571269179}">
      <dgm:prSet/>
      <dgm:spPr/>
      <dgm:t>
        <a:bodyPr/>
        <a:lstStyle/>
        <a:p>
          <a:pPr>
            <a:lnSpc>
              <a:spcPct val="100000"/>
            </a:lnSpc>
            <a:defRPr b="1"/>
          </a:pPr>
          <a:endParaRPr lang="en-IN"/>
        </a:p>
      </dgm:t>
    </dgm:pt>
    <dgm:pt modelId="{2DC922E2-906B-4931-B579-6E612C4FADA7}">
      <dgm:prSet/>
      <dgm:spPr/>
      <dgm:t>
        <a:bodyPr/>
        <a:lstStyle/>
        <a:p>
          <a:pPr>
            <a:lnSpc>
              <a:spcPct val="100000"/>
            </a:lnSpc>
          </a:pPr>
          <a:r>
            <a:rPr lang="en-IN"/>
            <a:t>BigQuery supports various data formats, making it versatile for different data analysis needs and applications.</a:t>
          </a:r>
        </a:p>
      </dgm:t>
    </dgm:pt>
    <dgm:pt modelId="{A6586AAD-7979-4C6A-9B98-0A2DC42B8892}" type="parTrans" cxnId="{424512F7-EECC-4A0E-92A1-2B94D7E769E8}">
      <dgm:prSet/>
      <dgm:spPr/>
      <dgm:t>
        <a:bodyPr/>
        <a:lstStyle/>
        <a:p>
          <a:endParaRPr lang="en-IN"/>
        </a:p>
      </dgm:t>
    </dgm:pt>
    <dgm:pt modelId="{40936719-33C1-46B7-85DC-31BB4343036A}" type="sibTrans" cxnId="{424512F7-EECC-4A0E-92A1-2B94D7E769E8}">
      <dgm:prSet/>
      <dgm:spPr/>
      <dgm:t>
        <a:bodyPr/>
        <a:lstStyle/>
        <a:p>
          <a:endParaRPr lang="en-IN"/>
        </a:p>
      </dgm:t>
    </dgm:pt>
    <dgm:pt modelId="{ECF1686E-5213-4B07-B128-51446DE18CA2}">
      <dgm:prSet/>
      <dgm:spPr/>
      <dgm:t>
        <a:bodyPr/>
        <a:lstStyle/>
        <a:p>
          <a:pPr>
            <a:lnSpc>
              <a:spcPct val="100000"/>
            </a:lnSpc>
            <a:defRPr b="1"/>
          </a:pPr>
          <a:r>
            <a:rPr lang="en-IN"/>
            <a:t>Built-in Machine Learning</a:t>
          </a:r>
        </a:p>
      </dgm:t>
    </dgm:pt>
    <dgm:pt modelId="{8B539269-EFF8-40A7-B545-2C7DE390A164}" type="parTrans" cxnId="{F63620C5-9012-480C-9DD9-D2F43ED55E26}">
      <dgm:prSet/>
      <dgm:spPr/>
      <dgm:t>
        <a:bodyPr/>
        <a:lstStyle/>
        <a:p>
          <a:endParaRPr lang="en-IN"/>
        </a:p>
      </dgm:t>
    </dgm:pt>
    <dgm:pt modelId="{27FCD6BE-CFBA-40EE-A073-385DF05F9AF6}" type="sibTrans" cxnId="{F63620C5-9012-480C-9DD9-D2F43ED55E26}">
      <dgm:prSet/>
      <dgm:spPr/>
      <dgm:t>
        <a:bodyPr/>
        <a:lstStyle/>
        <a:p>
          <a:endParaRPr lang="en-IN"/>
        </a:p>
      </dgm:t>
    </dgm:pt>
    <dgm:pt modelId="{4D931D66-BCE5-4F50-861B-13F5E56D6C1E}">
      <dgm:prSet/>
      <dgm:spPr/>
      <dgm:t>
        <a:bodyPr/>
        <a:lstStyle/>
        <a:p>
          <a:pPr>
            <a:lnSpc>
              <a:spcPct val="100000"/>
            </a:lnSpc>
          </a:pPr>
          <a:r>
            <a:rPr lang="en-IN"/>
            <a:t>With built-in machine learning capabilities, BigQuery enables users to perform advanced analytics without needing extensive ML expertise.</a:t>
          </a:r>
        </a:p>
      </dgm:t>
    </dgm:pt>
    <dgm:pt modelId="{BA4988A1-4339-4099-9D24-0C8C115681F5}" type="parTrans" cxnId="{78C2B532-E621-443B-8323-D4ACDCC3B76D}">
      <dgm:prSet/>
      <dgm:spPr/>
      <dgm:t>
        <a:bodyPr/>
        <a:lstStyle/>
        <a:p>
          <a:endParaRPr lang="en-IN"/>
        </a:p>
      </dgm:t>
    </dgm:pt>
    <dgm:pt modelId="{1D33F209-A877-4C25-9114-941F8904111D}" type="sibTrans" cxnId="{78C2B532-E621-443B-8323-D4ACDCC3B76D}">
      <dgm:prSet/>
      <dgm:spPr/>
      <dgm:t>
        <a:bodyPr/>
        <a:lstStyle/>
        <a:p>
          <a:endParaRPr lang="en-IN"/>
        </a:p>
      </dgm:t>
    </dgm:pt>
    <dgm:pt modelId="{64A824A8-469A-41B2-8957-1F00DFECB81E}" type="pres">
      <dgm:prSet presAssocID="{C2E3792C-DB90-484D-9A88-68D08005E1C3}" presName="Root" presStyleCnt="0">
        <dgm:presLayoutVars>
          <dgm:dir/>
          <dgm:resizeHandles val="exact"/>
        </dgm:presLayoutVars>
      </dgm:prSet>
      <dgm:spPr/>
    </dgm:pt>
    <dgm:pt modelId="{C1C9CC6F-B4B3-47AA-AFC6-20A5166FE813}" type="pres">
      <dgm:prSet presAssocID="{94AD721F-5181-41E7-9F8D-3F97B872AC6A}" presName="Composite" presStyleCnt="0"/>
      <dgm:spPr/>
    </dgm:pt>
    <dgm:pt modelId="{368D4BE7-B820-4869-9882-077BDC44D65E}" type="pres">
      <dgm:prSet presAssocID="{94AD721F-5181-41E7-9F8D-3F97B872AC6A}"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5902" r="37851" b="5"/>
          <a:stretch/>
        </a:blipFill>
      </dgm:spPr>
      <dgm:extLst>
        <a:ext uri="{E40237B7-FDA0-4F09-8148-C483321AD2D9}">
          <dgm14:cNvPr xmlns:dgm14="http://schemas.microsoft.com/office/drawing/2010/diagram" id="0" name="" descr="digital technology concept"/>
        </a:ext>
      </dgm:extLst>
    </dgm:pt>
    <dgm:pt modelId="{988DA140-417A-452C-BA61-DE68844EFEC4}" type="pres">
      <dgm:prSet presAssocID="{94AD721F-5181-41E7-9F8D-3F97B872AC6A}" presName="Subtitle" presStyleLbl="revTx" presStyleIdx="0" presStyleCnt="6">
        <dgm:presLayoutVars>
          <dgm:chMax val="0"/>
          <dgm:bulletEnabled/>
        </dgm:presLayoutVars>
      </dgm:prSet>
      <dgm:spPr/>
    </dgm:pt>
    <dgm:pt modelId="{8E7B284B-9D52-4890-97AF-6F0210C75096}" type="pres">
      <dgm:prSet presAssocID="{94AD721F-5181-41E7-9F8D-3F97B872AC6A}" presName="Description" presStyleLbl="revTx" presStyleIdx="1" presStyleCnt="6">
        <dgm:presLayoutVars>
          <dgm:bulletEnabled/>
        </dgm:presLayoutVars>
      </dgm:prSet>
      <dgm:spPr/>
    </dgm:pt>
    <dgm:pt modelId="{08558AAD-1EA2-40F6-B8F0-71E339CA15D1}" type="pres">
      <dgm:prSet presAssocID="{AD7942F1-4F6A-4BA3-8986-080E37C5090B}" presName="sibTrans" presStyleLbl="sibTrans2D1" presStyleIdx="0" presStyleCnt="0"/>
      <dgm:spPr/>
    </dgm:pt>
    <dgm:pt modelId="{94A284A7-4867-4482-8158-2EC068B62816}" type="pres">
      <dgm:prSet presAssocID="{944F2344-B4CE-4DA8-B509-781ABB3814EE}" presName="Composite" presStyleCnt="0"/>
      <dgm:spPr/>
    </dgm:pt>
    <dgm:pt modelId="{1998758A-5D65-4FB4-9A81-D8EB3011398A}" type="pres">
      <dgm:prSet presAssocID="{944F2344-B4CE-4DA8-B509-781ABB3814EE}"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2000" r="1252" b="2"/>
          <a:stretch/>
        </a:blipFill>
      </dgm:spPr>
      <dgm:extLst>
        <a:ext uri="{E40237B7-FDA0-4F09-8148-C483321AD2D9}">
          <dgm14:cNvPr xmlns:dgm14="http://schemas.microsoft.com/office/drawing/2010/diagram" id="0" name="" descr="a programmer is debugging his code (code is mirrored horizontally)&#10;&#10;view more similar files:&#10;[url=search/portfolio/248175/?facets={%2235%22:%5B%22technology%22,%22OR%20computer%22,%22OR%20camera%22,%22OR%20internet%22%5D,%229%22:0,%2230%22:%22100%22}][img]http://www.photonullplus.de/misc/istock/istock-thumb-tech.jpg[/img][/url] [url=search/portfolio/248175/?facets={%2235%22:%5B%22job%22,%22OR%20work%22,%22OR%20messenger%22%5D,%229%22:0,%2230%22:%22100%22}][img]http://www.photonullplus.de/misc/istock/istock-thumb-jobs.jpg[/img][/url]&#10;&#10;[url=file_closeup.php?id=9924417][img]file_thumbview_approve.php?size=1&amp;id=9924417[/img][/url] [url=file_closeup.php?id=9880384][img]file_thumbview_approve.php?size=1&amp;id=9880384[/img][/url] [url=file_closeup.php?id=9880369][img]file_thumbview_approve.php?size=1&amp;id=9880369[/img][/url] [url=file_closeup.php?id=9880343][img]file_thumbview_approve.php?size=1&amp;id=9880343[/img][/url] [url=file_closeup.php?id=9880317][img]file_thumbview_approve.php?size=1&amp;id=9880317[/img][/url] [url=file_closeup.php?id=9422617][img]file_thumbview_approve.php?size=1&amp;id=9422617[/img][/url] [url=file_closeup.php?id=9422623][img]file_thumbview_approve.php?size=1&amp;id=9422623[/img][/url] [url=file_closeup.php?id=16508469][img]file_thumbview_approve.php?size=1&amp;id=16508469[/img][/url] [url=file_closeup.php?id=16863859][img]file_thumbview_approve.php?size=1&amp;id=16863859[/img][/url] [url=file_closeup.php?id=16863845][img]file_thumbview_approve.php?size=1&amp;id=16863845[/img][/url] [url=file_closeup.php?id=17323807][img]file_thumbview_approve.php?size=1&amp;id=17323807[/img][/url] [url=file_closeup.php?id=17323693][img]file_thumbview_approve.php?size=1&amp;id=17323693[/img][/url] [url=file_closeup.php?id=18279006][img]file_thumbview_approve.php?size=1&amp;id=18279006[/img][/url] [url=file_closeup.php?id=18279019][img]file_thumbview_approve.php?size=1&amp;id=18279019[/img][/url]"/>
        </a:ext>
      </dgm:extLst>
    </dgm:pt>
    <dgm:pt modelId="{0E197DDB-0EAC-4850-80D9-096EF81DA289}" type="pres">
      <dgm:prSet presAssocID="{944F2344-B4CE-4DA8-B509-781ABB3814EE}" presName="Subtitle" presStyleLbl="revTx" presStyleIdx="2" presStyleCnt="6">
        <dgm:presLayoutVars>
          <dgm:chMax val="0"/>
          <dgm:bulletEnabled/>
        </dgm:presLayoutVars>
      </dgm:prSet>
      <dgm:spPr/>
    </dgm:pt>
    <dgm:pt modelId="{127027BE-6C39-4BA5-8D95-BC4A7B4B6FEB}" type="pres">
      <dgm:prSet presAssocID="{944F2344-B4CE-4DA8-B509-781ABB3814EE}" presName="Description" presStyleLbl="revTx" presStyleIdx="3" presStyleCnt="6">
        <dgm:presLayoutVars>
          <dgm:bulletEnabled/>
        </dgm:presLayoutVars>
      </dgm:prSet>
      <dgm:spPr/>
    </dgm:pt>
    <dgm:pt modelId="{DC3D0406-03F8-48B0-81C9-C77FDB2ADFFC}" type="pres">
      <dgm:prSet presAssocID="{2CD6B68B-575F-4ACE-8E67-279B530445EB}" presName="sibTrans" presStyleLbl="sibTrans2D1" presStyleIdx="0" presStyleCnt="0"/>
      <dgm:spPr/>
    </dgm:pt>
    <dgm:pt modelId="{31888A46-D352-4B58-804A-D0E586D63C23}" type="pres">
      <dgm:prSet presAssocID="{ECF1686E-5213-4B07-B128-51446DE18CA2}" presName="Composite" presStyleCnt="0"/>
      <dgm:spPr/>
    </dgm:pt>
    <dgm:pt modelId="{73A21984-96DC-4E5B-B3BD-99D6153F707A}" type="pres">
      <dgm:prSet presAssocID="{ECF1686E-5213-4B07-B128-51446DE18CA2}"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766" r="23244" b="13"/>
          <a:stretch/>
        </a:blipFill>
      </dgm:spPr>
      <dgm:extLst>
        <a:ext uri="{E40237B7-FDA0-4F09-8148-C483321AD2D9}">
          <dgm14:cNvPr xmlns:dgm14="http://schemas.microsoft.com/office/drawing/2010/diagram" id="0" name="" descr="Digital Brain with abstract binary data code"/>
        </a:ext>
      </dgm:extLst>
    </dgm:pt>
    <dgm:pt modelId="{09D6459A-39EF-4EA2-AF68-1F01084A3495}" type="pres">
      <dgm:prSet presAssocID="{ECF1686E-5213-4B07-B128-51446DE18CA2}" presName="Subtitle" presStyleLbl="revTx" presStyleIdx="4" presStyleCnt="6">
        <dgm:presLayoutVars>
          <dgm:chMax val="0"/>
          <dgm:bulletEnabled/>
        </dgm:presLayoutVars>
      </dgm:prSet>
      <dgm:spPr/>
    </dgm:pt>
    <dgm:pt modelId="{ED57AB6A-7196-4E7B-B929-EAD42A151840}" type="pres">
      <dgm:prSet presAssocID="{ECF1686E-5213-4B07-B128-51446DE18CA2}" presName="Description" presStyleLbl="revTx" presStyleIdx="5" presStyleCnt="6">
        <dgm:presLayoutVars>
          <dgm:bulletEnabled/>
        </dgm:presLayoutVars>
      </dgm:prSet>
      <dgm:spPr/>
    </dgm:pt>
  </dgm:ptLst>
  <dgm:cxnLst>
    <dgm:cxn modelId="{6DF70A0E-BAE1-4606-BBE4-33C6F1467821}" type="presOf" srcId="{944F2344-B4CE-4DA8-B509-781ABB3814EE}" destId="{0E197DDB-0EAC-4850-80D9-096EF81DA289}" srcOrd="0" destOrd="0" presId="urn:microsoft.com/office/officeart/2024/3/layout/verticalVisualTextBlock1"/>
    <dgm:cxn modelId="{64D76431-0A77-4606-819E-35735C4C58D9}" type="presOf" srcId="{ECF1686E-5213-4B07-B128-51446DE18CA2}" destId="{09D6459A-39EF-4EA2-AF68-1F01084A3495}" srcOrd="0" destOrd="0" presId="urn:microsoft.com/office/officeart/2024/3/layout/verticalVisualTextBlock1"/>
    <dgm:cxn modelId="{78C2B532-E621-443B-8323-D4ACDCC3B76D}" srcId="{ECF1686E-5213-4B07-B128-51446DE18CA2}" destId="{4D931D66-BCE5-4F50-861B-13F5E56D6C1E}" srcOrd="0" destOrd="0" parTransId="{BA4988A1-4339-4099-9D24-0C8C115681F5}" sibTransId="{1D33F209-A877-4C25-9114-941F8904111D}"/>
    <dgm:cxn modelId="{914BF737-239E-4419-ABE1-10D571269179}" srcId="{C2E3792C-DB90-484D-9A88-68D08005E1C3}" destId="{944F2344-B4CE-4DA8-B509-781ABB3814EE}" srcOrd="1" destOrd="0" parTransId="{443CBED9-A213-40D1-84B5-88351093AC7A}" sibTransId="{2CD6B68B-575F-4ACE-8E67-279B530445EB}"/>
    <dgm:cxn modelId="{2320C342-EC53-4799-9DB2-03B92A782289}" type="presOf" srcId="{2DC922E2-906B-4931-B579-6E612C4FADA7}" destId="{127027BE-6C39-4BA5-8D95-BC4A7B4B6FEB}" srcOrd="0" destOrd="0" presId="urn:microsoft.com/office/officeart/2024/3/layout/verticalVisualTextBlock1"/>
    <dgm:cxn modelId="{CB488975-D2A1-4E69-840D-291D83730F6C}" srcId="{C2E3792C-DB90-484D-9A88-68D08005E1C3}" destId="{94AD721F-5181-41E7-9F8D-3F97B872AC6A}" srcOrd="0" destOrd="0" parTransId="{AF2614E6-6B3D-466B-875B-40AAAC3C7769}" sibTransId="{AD7942F1-4F6A-4BA3-8986-080E37C5090B}"/>
    <dgm:cxn modelId="{8FD9BD82-FFCE-4D0D-AB1D-E04D9FBB26E3}" type="presOf" srcId="{AD7942F1-4F6A-4BA3-8986-080E37C5090B}" destId="{08558AAD-1EA2-40F6-B8F0-71E339CA15D1}" srcOrd="0" destOrd="0" presId="urn:microsoft.com/office/officeart/2024/3/layout/verticalVisualTextBlock1"/>
    <dgm:cxn modelId="{5AF3F18B-2EF8-44D5-8396-BFF88EE8DA82}" type="presOf" srcId="{C2E3792C-DB90-484D-9A88-68D08005E1C3}" destId="{64A824A8-469A-41B2-8957-1F00DFECB81E}" srcOrd="0" destOrd="0" presId="urn:microsoft.com/office/officeart/2024/3/layout/verticalVisualTextBlock1"/>
    <dgm:cxn modelId="{C7A1188E-B1C7-45E3-94CD-B70A26F9F2E1}" type="presOf" srcId="{2CD6B68B-575F-4ACE-8E67-279B530445EB}" destId="{DC3D0406-03F8-48B0-81C9-C77FDB2ADFFC}" srcOrd="0" destOrd="0" presId="urn:microsoft.com/office/officeart/2024/3/layout/verticalVisualTextBlock1"/>
    <dgm:cxn modelId="{71A113BE-A5B8-41D9-AE28-EACBC7834F15}" srcId="{94AD721F-5181-41E7-9F8D-3F97B872AC6A}" destId="{E0F60FDE-D894-4E7D-B97D-C66718C9D155}" srcOrd="0" destOrd="0" parTransId="{EC6B0BA2-948C-4D7C-AA1A-894C8D1468E7}" sibTransId="{658ECF94-3EBD-4EB4-ADC0-E83914FFF93A}"/>
    <dgm:cxn modelId="{F63620C5-9012-480C-9DD9-D2F43ED55E26}" srcId="{C2E3792C-DB90-484D-9A88-68D08005E1C3}" destId="{ECF1686E-5213-4B07-B128-51446DE18CA2}" srcOrd="2" destOrd="0" parTransId="{8B539269-EFF8-40A7-B545-2C7DE390A164}" sibTransId="{27FCD6BE-CFBA-40EE-A073-385DF05F9AF6}"/>
    <dgm:cxn modelId="{E7334EE1-077F-4F66-AC53-2674BF7B66AF}" type="presOf" srcId="{E0F60FDE-D894-4E7D-B97D-C66718C9D155}" destId="{8E7B284B-9D52-4890-97AF-6F0210C75096}" srcOrd="0" destOrd="0" presId="urn:microsoft.com/office/officeart/2024/3/layout/verticalVisualTextBlock1"/>
    <dgm:cxn modelId="{41237BE7-6C0D-4D5A-B7C9-1AC6ED6B9625}" type="presOf" srcId="{4D931D66-BCE5-4F50-861B-13F5E56D6C1E}" destId="{ED57AB6A-7196-4E7B-B929-EAD42A151840}" srcOrd="0" destOrd="0" presId="urn:microsoft.com/office/officeart/2024/3/layout/verticalVisualTextBlock1"/>
    <dgm:cxn modelId="{EA7FBFE7-11CD-43B6-B9CA-7618860772F7}" type="presOf" srcId="{94AD721F-5181-41E7-9F8D-3F97B872AC6A}" destId="{988DA140-417A-452C-BA61-DE68844EFEC4}" srcOrd="0" destOrd="0" presId="urn:microsoft.com/office/officeart/2024/3/layout/verticalVisualTextBlock1"/>
    <dgm:cxn modelId="{424512F7-EECC-4A0E-92A1-2B94D7E769E8}" srcId="{944F2344-B4CE-4DA8-B509-781ABB3814EE}" destId="{2DC922E2-906B-4931-B579-6E612C4FADA7}" srcOrd="0" destOrd="0" parTransId="{A6586AAD-7979-4C6A-9B98-0A2DC42B8892}" sibTransId="{40936719-33C1-46B7-85DC-31BB4343036A}"/>
    <dgm:cxn modelId="{FEBD0A53-9AA6-4A02-B149-5AF2190A107B}" type="presParOf" srcId="{64A824A8-469A-41B2-8957-1F00DFECB81E}" destId="{C1C9CC6F-B4B3-47AA-AFC6-20A5166FE813}" srcOrd="0" destOrd="0" presId="urn:microsoft.com/office/officeart/2024/3/layout/verticalVisualTextBlock1"/>
    <dgm:cxn modelId="{EE78BCB5-64A0-4808-B1DC-189570FF45F2}" type="presParOf" srcId="{C1C9CC6F-B4B3-47AA-AFC6-20A5166FE813}" destId="{368D4BE7-B820-4869-9882-077BDC44D65E}" srcOrd="0" destOrd="0" presId="urn:microsoft.com/office/officeart/2024/3/layout/verticalVisualTextBlock1"/>
    <dgm:cxn modelId="{259C1686-E572-452E-BF90-635BBF1F3802}" type="presParOf" srcId="{C1C9CC6F-B4B3-47AA-AFC6-20A5166FE813}" destId="{988DA140-417A-452C-BA61-DE68844EFEC4}" srcOrd="1" destOrd="0" presId="urn:microsoft.com/office/officeart/2024/3/layout/verticalVisualTextBlock1"/>
    <dgm:cxn modelId="{765B967D-C7A0-42E5-B66F-2924B0C73E60}" type="presParOf" srcId="{C1C9CC6F-B4B3-47AA-AFC6-20A5166FE813}" destId="{8E7B284B-9D52-4890-97AF-6F0210C75096}" srcOrd="2" destOrd="0" presId="urn:microsoft.com/office/officeart/2024/3/layout/verticalVisualTextBlock1"/>
    <dgm:cxn modelId="{AD72B9B9-BE1F-48DB-B5F1-7B0FB8FAA899}" type="presParOf" srcId="{64A824A8-469A-41B2-8957-1F00DFECB81E}" destId="{08558AAD-1EA2-40F6-B8F0-71E339CA15D1}" srcOrd="1" destOrd="0" presId="urn:microsoft.com/office/officeart/2024/3/layout/verticalVisualTextBlock1"/>
    <dgm:cxn modelId="{A3EE67D0-D5EA-4F0F-AF6E-F15E535B545A}" type="presParOf" srcId="{64A824A8-469A-41B2-8957-1F00DFECB81E}" destId="{94A284A7-4867-4482-8158-2EC068B62816}" srcOrd="2" destOrd="0" presId="urn:microsoft.com/office/officeart/2024/3/layout/verticalVisualTextBlock1"/>
    <dgm:cxn modelId="{DF5C4CE0-F4DB-4FBA-91DA-D21E84CE3C98}" type="presParOf" srcId="{94A284A7-4867-4482-8158-2EC068B62816}" destId="{1998758A-5D65-4FB4-9A81-D8EB3011398A}" srcOrd="0" destOrd="0" presId="urn:microsoft.com/office/officeart/2024/3/layout/verticalVisualTextBlock1"/>
    <dgm:cxn modelId="{4D768E2F-C799-42A2-805F-DDF088EE188E}" type="presParOf" srcId="{94A284A7-4867-4482-8158-2EC068B62816}" destId="{0E197DDB-0EAC-4850-80D9-096EF81DA289}" srcOrd="1" destOrd="0" presId="urn:microsoft.com/office/officeart/2024/3/layout/verticalVisualTextBlock1"/>
    <dgm:cxn modelId="{D6578E4F-B5BF-49A4-B1B2-05FF4E20BCFE}" type="presParOf" srcId="{94A284A7-4867-4482-8158-2EC068B62816}" destId="{127027BE-6C39-4BA5-8D95-BC4A7B4B6FEB}" srcOrd="2" destOrd="0" presId="urn:microsoft.com/office/officeart/2024/3/layout/verticalVisualTextBlock1"/>
    <dgm:cxn modelId="{044592FB-02CE-4DBD-BF01-6D39C31FB289}" type="presParOf" srcId="{64A824A8-469A-41B2-8957-1F00DFECB81E}" destId="{DC3D0406-03F8-48B0-81C9-C77FDB2ADFFC}" srcOrd="3" destOrd="0" presId="urn:microsoft.com/office/officeart/2024/3/layout/verticalVisualTextBlock1"/>
    <dgm:cxn modelId="{3FB040D1-AFC2-4A00-A344-8641D6C5A20F}" type="presParOf" srcId="{64A824A8-469A-41B2-8957-1F00DFECB81E}" destId="{31888A46-D352-4B58-804A-D0E586D63C23}" srcOrd="4" destOrd="0" presId="urn:microsoft.com/office/officeart/2024/3/layout/verticalVisualTextBlock1"/>
    <dgm:cxn modelId="{409C1838-88FC-4DD7-87C9-2CC602E065A0}" type="presParOf" srcId="{31888A46-D352-4B58-804A-D0E586D63C23}" destId="{73A21984-96DC-4E5B-B3BD-99D6153F707A}" srcOrd="0" destOrd="0" presId="urn:microsoft.com/office/officeart/2024/3/layout/verticalVisualTextBlock1"/>
    <dgm:cxn modelId="{08020AA1-FBA5-4EEE-AFE3-9B8E2B11CC35}" type="presParOf" srcId="{31888A46-D352-4B58-804A-D0E586D63C23}" destId="{09D6459A-39EF-4EA2-AF68-1F01084A3495}" srcOrd="1" destOrd="0" presId="urn:microsoft.com/office/officeart/2024/3/layout/verticalVisualTextBlock1"/>
    <dgm:cxn modelId="{5E6E3CD8-9969-4750-B5FA-548B41B36634}" type="presParOf" srcId="{31888A46-D352-4B58-804A-D0E586D63C23}" destId="{ED57AB6A-7196-4E7B-B929-EAD42A151840}"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ECFB3-674A-47E5-A650-4CA31ABDB1A6}">
      <dsp:nvSpPr>
        <dsp:cNvPr id="0" name=""/>
        <dsp:cNvSpPr/>
      </dsp:nvSpPr>
      <dsp:spPr>
        <a:xfrm>
          <a:off x="0" y="0"/>
          <a:ext cx="959575" cy="95957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r="33252" b="2"/>
          <a:stretch/>
        </a:blipFill>
        <a:ln>
          <a:noFill/>
        </a:ln>
        <a:effectLst/>
      </dsp:spPr>
      <dsp:style>
        <a:lnRef idx="0">
          <a:scrgbClr r="0" g="0" b="0"/>
        </a:lnRef>
        <a:fillRef idx="3">
          <a:scrgbClr r="0" g="0" b="0"/>
        </a:fillRef>
        <a:effectRef idx="2">
          <a:scrgbClr r="0" g="0" b="0"/>
        </a:effectRef>
        <a:fontRef idx="minor">
          <a:schemeClr val="lt1"/>
        </a:fontRef>
      </dsp:style>
    </dsp:sp>
    <dsp:sp modelId="{39B57EF4-E18A-4580-A736-801AA888FA3E}">
      <dsp:nvSpPr>
        <dsp:cNvPr id="0" name=""/>
        <dsp:cNvSpPr/>
      </dsp:nvSpPr>
      <dsp:spPr>
        <a:xfrm>
          <a:off x="1139575" y="0"/>
          <a:ext cx="4594197" cy="313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21590" bIns="21590" numCol="1" spcCol="1270" anchor="t" anchorCtr="0">
          <a:noAutofit/>
        </a:bodyPr>
        <a:lstStyle/>
        <a:p>
          <a:pPr marL="0" lvl="0" indent="0" algn="l" defTabSz="755650">
            <a:lnSpc>
              <a:spcPct val="100000"/>
            </a:lnSpc>
            <a:spcBef>
              <a:spcPct val="0"/>
            </a:spcBef>
            <a:spcAft>
              <a:spcPct val="35000"/>
            </a:spcAft>
            <a:buNone/>
            <a:defRPr b="1"/>
          </a:pPr>
          <a:r>
            <a:rPr lang="en-IN" sz="1700" kern="1200"/>
            <a:t>Star Schema Overview</a:t>
          </a:r>
        </a:p>
      </dsp:txBody>
      <dsp:txXfrm>
        <a:off x="1139575" y="0"/>
        <a:ext cx="4594197" cy="313672"/>
      </dsp:txXfrm>
    </dsp:sp>
    <dsp:sp modelId="{8530EC50-284A-4CD8-B980-5CF2D288B21E}">
      <dsp:nvSpPr>
        <dsp:cNvPr id="0" name=""/>
        <dsp:cNvSpPr/>
      </dsp:nvSpPr>
      <dsp:spPr>
        <a:xfrm>
          <a:off x="1139575" y="313672"/>
          <a:ext cx="4594197" cy="609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510" rIns="16510" bIns="16510" numCol="1" spcCol="1270" anchor="t" anchorCtr="0">
          <a:noAutofit/>
        </a:bodyPr>
        <a:lstStyle/>
        <a:p>
          <a:pPr marL="0" lvl="0" indent="0" algn="l" defTabSz="577850">
            <a:lnSpc>
              <a:spcPct val="100000"/>
            </a:lnSpc>
            <a:spcBef>
              <a:spcPct val="0"/>
            </a:spcBef>
            <a:spcAft>
              <a:spcPct val="35000"/>
            </a:spcAft>
            <a:buNone/>
          </a:pPr>
          <a:r>
            <a:rPr lang="en-IN" sz="1300" kern="1200"/>
            <a:t>The star schema features a centralized fact table connected to dimension tables, simplifying data retrieval and analysis.</a:t>
          </a:r>
        </a:p>
      </dsp:txBody>
      <dsp:txXfrm>
        <a:off x="1139575" y="313672"/>
        <a:ext cx="4594197" cy="609138"/>
      </dsp:txXfrm>
    </dsp:sp>
    <dsp:sp modelId="{A0E80D57-5C1B-48C0-9E90-C2316FD4BEDE}">
      <dsp:nvSpPr>
        <dsp:cNvPr id="0" name=""/>
        <dsp:cNvSpPr/>
      </dsp:nvSpPr>
      <dsp:spPr>
        <a:xfrm>
          <a:off x="0" y="1036341"/>
          <a:ext cx="959575" cy="95957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6519" r="26485" b="8"/>
          <a:stretch/>
        </a:blipFill>
        <a:ln>
          <a:noFill/>
        </a:ln>
        <a:effectLst/>
      </dsp:spPr>
      <dsp:style>
        <a:lnRef idx="0">
          <a:scrgbClr r="0" g="0" b="0"/>
        </a:lnRef>
        <a:fillRef idx="3">
          <a:scrgbClr r="0" g="0" b="0"/>
        </a:fillRef>
        <a:effectRef idx="2">
          <a:scrgbClr r="0" g="0" b="0"/>
        </a:effectRef>
        <a:fontRef idx="minor">
          <a:schemeClr val="lt1"/>
        </a:fontRef>
      </dsp:style>
    </dsp:sp>
    <dsp:sp modelId="{44635E98-9A6A-4643-B402-45E7A9D01082}">
      <dsp:nvSpPr>
        <dsp:cNvPr id="0" name=""/>
        <dsp:cNvSpPr/>
      </dsp:nvSpPr>
      <dsp:spPr>
        <a:xfrm>
          <a:off x="1139575" y="1036341"/>
          <a:ext cx="4594197" cy="308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21590" bIns="21590" numCol="1" spcCol="1270" anchor="t" anchorCtr="0">
          <a:noAutofit/>
        </a:bodyPr>
        <a:lstStyle/>
        <a:p>
          <a:pPr marL="0" lvl="0" indent="0" algn="l" defTabSz="755650">
            <a:lnSpc>
              <a:spcPct val="100000"/>
            </a:lnSpc>
            <a:spcBef>
              <a:spcPct val="0"/>
            </a:spcBef>
            <a:spcAft>
              <a:spcPct val="35000"/>
            </a:spcAft>
            <a:buNone/>
            <a:defRPr b="1"/>
          </a:pPr>
          <a:r>
            <a:rPr lang="en-IN" sz="1700" kern="1200"/>
            <a:t>Snowflake Schema Overview</a:t>
          </a:r>
        </a:p>
      </dsp:txBody>
      <dsp:txXfrm>
        <a:off x="1139575" y="1036341"/>
        <a:ext cx="4594197" cy="308024"/>
      </dsp:txXfrm>
    </dsp:sp>
    <dsp:sp modelId="{AAE1019E-0CA1-43D0-AC7E-907355BF6B66}">
      <dsp:nvSpPr>
        <dsp:cNvPr id="0" name=""/>
        <dsp:cNvSpPr/>
      </dsp:nvSpPr>
      <dsp:spPr>
        <a:xfrm>
          <a:off x="1139575" y="1344365"/>
          <a:ext cx="4594197" cy="651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510" rIns="16510" bIns="16510" numCol="1" spcCol="1270" anchor="t" anchorCtr="0">
          <a:noAutofit/>
        </a:bodyPr>
        <a:lstStyle/>
        <a:p>
          <a:pPr marL="0" lvl="0" indent="0" algn="l" defTabSz="577850">
            <a:lnSpc>
              <a:spcPct val="100000"/>
            </a:lnSpc>
            <a:spcBef>
              <a:spcPct val="0"/>
            </a:spcBef>
            <a:spcAft>
              <a:spcPct val="35000"/>
            </a:spcAft>
            <a:buNone/>
          </a:pPr>
          <a:r>
            <a:rPr lang="en-IN" sz="1300" kern="1200"/>
            <a:t>The snowflake schema normalizes dimension tables into multiple related tables, resulting in a more complex structure but efficient storage.</a:t>
          </a:r>
        </a:p>
      </dsp:txBody>
      <dsp:txXfrm>
        <a:off x="1139575" y="1344365"/>
        <a:ext cx="4594197" cy="651551"/>
      </dsp:txXfrm>
    </dsp:sp>
    <dsp:sp modelId="{0F99EF69-C66F-431A-86F6-9799B86C5EB9}">
      <dsp:nvSpPr>
        <dsp:cNvPr id="0" name=""/>
        <dsp:cNvSpPr/>
      </dsp:nvSpPr>
      <dsp:spPr>
        <a:xfrm>
          <a:off x="0" y="2072683"/>
          <a:ext cx="959575" cy="95957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5762" r="9248" b="13"/>
          <a:stretch/>
        </a:blipFill>
        <a:ln>
          <a:noFill/>
        </a:ln>
        <a:effectLst/>
      </dsp:spPr>
      <dsp:style>
        <a:lnRef idx="0">
          <a:scrgbClr r="0" g="0" b="0"/>
        </a:lnRef>
        <a:fillRef idx="3">
          <a:scrgbClr r="0" g="0" b="0"/>
        </a:fillRef>
        <a:effectRef idx="2">
          <a:scrgbClr r="0" g="0" b="0"/>
        </a:effectRef>
        <a:fontRef idx="minor">
          <a:schemeClr val="lt1"/>
        </a:fontRef>
      </dsp:style>
    </dsp:sp>
    <dsp:sp modelId="{4EB7E8A0-D115-4013-953E-E16A91FA4689}">
      <dsp:nvSpPr>
        <dsp:cNvPr id="0" name=""/>
        <dsp:cNvSpPr/>
      </dsp:nvSpPr>
      <dsp:spPr>
        <a:xfrm>
          <a:off x="1139575" y="2072683"/>
          <a:ext cx="4594197" cy="308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1590" rIns="21590" bIns="21590" numCol="1" spcCol="1270" anchor="t" anchorCtr="0">
          <a:noAutofit/>
        </a:bodyPr>
        <a:lstStyle/>
        <a:p>
          <a:pPr marL="0" lvl="0" indent="0" algn="l" defTabSz="755650">
            <a:lnSpc>
              <a:spcPct val="100000"/>
            </a:lnSpc>
            <a:spcBef>
              <a:spcPct val="0"/>
            </a:spcBef>
            <a:spcAft>
              <a:spcPct val="35000"/>
            </a:spcAft>
            <a:buNone/>
            <a:defRPr b="1"/>
          </a:pPr>
          <a:r>
            <a:rPr lang="en-IN" sz="1700" kern="1200"/>
            <a:t>Query Complexity</a:t>
          </a:r>
        </a:p>
      </dsp:txBody>
      <dsp:txXfrm>
        <a:off x="1139575" y="2072683"/>
        <a:ext cx="4594197" cy="308024"/>
      </dsp:txXfrm>
    </dsp:sp>
    <dsp:sp modelId="{CA4691A3-EC1E-40B4-8701-65434F60F328}">
      <dsp:nvSpPr>
        <dsp:cNvPr id="0" name=""/>
        <dsp:cNvSpPr/>
      </dsp:nvSpPr>
      <dsp:spPr>
        <a:xfrm>
          <a:off x="1139575" y="2380707"/>
          <a:ext cx="4594197" cy="651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510" rIns="16510" bIns="16510" numCol="1" spcCol="1270" anchor="t" anchorCtr="0">
          <a:noAutofit/>
        </a:bodyPr>
        <a:lstStyle/>
        <a:p>
          <a:pPr marL="0" lvl="0" indent="0" algn="l" defTabSz="577850">
            <a:lnSpc>
              <a:spcPct val="100000"/>
            </a:lnSpc>
            <a:spcBef>
              <a:spcPct val="0"/>
            </a:spcBef>
            <a:spcAft>
              <a:spcPct val="35000"/>
            </a:spcAft>
            <a:buNone/>
          </a:pPr>
          <a:r>
            <a:rPr lang="en-IN" sz="1300" kern="1200"/>
            <a:t>Queries in a snowflake schema can be more complex due to additional joins, while star schema queries are generally simpler.</a:t>
          </a:r>
        </a:p>
      </dsp:txBody>
      <dsp:txXfrm>
        <a:off x="1139575" y="2380707"/>
        <a:ext cx="4594197" cy="6515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D4BE7-B820-4869-9882-077BDC44D65E}">
      <dsp:nvSpPr>
        <dsp:cNvPr id="0" name=""/>
        <dsp:cNvSpPr/>
      </dsp:nvSpPr>
      <dsp:spPr>
        <a:xfrm>
          <a:off x="0" y="0"/>
          <a:ext cx="959575" cy="95957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5902" r="37851" b="5"/>
          <a:stretch/>
        </a:blipFill>
        <a:ln>
          <a:noFill/>
        </a:ln>
        <a:effectLst/>
      </dsp:spPr>
      <dsp:style>
        <a:lnRef idx="0">
          <a:scrgbClr r="0" g="0" b="0"/>
        </a:lnRef>
        <a:fillRef idx="3">
          <a:scrgbClr r="0" g="0" b="0"/>
        </a:fillRef>
        <a:effectRef idx="2">
          <a:scrgbClr r="0" g="0" b="0"/>
        </a:effectRef>
        <a:fontRef idx="minor">
          <a:schemeClr val="lt1"/>
        </a:fontRef>
      </dsp:style>
    </dsp:sp>
    <dsp:sp modelId="{988DA140-417A-452C-BA61-DE68844EFEC4}">
      <dsp:nvSpPr>
        <dsp:cNvPr id="0" name=""/>
        <dsp:cNvSpPr/>
      </dsp:nvSpPr>
      <dsp:spPr>
        <a:xfrm>
          <a:off x="1139575" y="0"/>
          <a:ext cx="4594197" cy="308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defRPr b="1"/>
          </a:pPr>
          <a:r>
            <a:rPr lang="en-IN" sz="1600" kern="1200"/>
            <a:t>Fast SQL Queries</a:t>
          </a:r>
        </a:p>
      </dsp:txBody>
      <dsp:txXfrm>
        <a:off x="1139575" y="0"/>
        <a:ext cx="4594197" cy="308024"/>
      </dsp:txXfrm>
    </dsp:sp>
    <dsp:sp modelId="{8E7B284B-9D52-4890-97AF-6F0210C75096}">
      <dsp:nvSpPr>
        <dsp:cNvPr id="0" name=""/>
        <dsp:cNvSpPr/>
      </dsp:nvSpPr>
      <dsp:spPr>
        <a:xfrm>
          <a:off x="1139575" y="308024"/>
          <a:ext cx="4594197" cy="651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15240" bIns="15240" numCol="1" spcCol="1270" anchor="t" anchorCtr="0">
          <a:noAutofit/>
        </a:bodyPr>
        <a:lstStyle/>
        <a:p>
          <a:pPr marL="0" lvl="0" indent="0" algn="l" defTabSz="533400">
            <a:lnSpc>
              <a:spcPct val="100000"/>
            </a:lnSpc>
            <a:spcBef>
              <a:spcPct val="0"/>
            </a:spcBef>
            <a:spcAft>
              <a:spcPct val="35000"/>
            </a:spcAft>
            <a:buNone/>
          </a:pPr>
          <a:r>
            <a:rPr lang="en-IN" sz="1200" kern="1200"/>
            <a:t>BigQuery is optimized for fast SQL queries, allowing users to analyze large datasets quickly and efficiently.</a:t>
          </a:r>
        </a:p>
      </dsp:txBody>
      <dsp:txXfrm>
        <a:off x="1139575" y="308024"/>
        <a:ext cx="4594197" cy="651551"/>
      </dsp:txXfrm>
    </dsp:sp>
    <dsp:sp modelId="{1998758A-5D65-4FB4-9A81-D8EB3011398A}">
      <dsp:nvSpPr>
        <dsp:cNvPr id="0" name=""/>
        <dsp:cNvSpPr/>
      </dsp:nvSpPr>
      <dsp:spPr>
        <a:xfrm>
          <a:off x="0" y="1036341"/>
          <a:ext cx="959575" cy="95957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2000" r="1252" b="2"/>
          <a:stretch/>
        </a:blipFill>
        <a:ln>
          <a:noFill/>
        </a:ln>
        <a:effectLst/>
      </dsp:spPr>
      <dsp:style>
        <a:lnRef idx="0">
          <a:scrgbClr r="0" g="0" b="0"/>
        </a:lnRef>
        <a:fillRef idx="3">
          <a:scrgbClr r="0" g="0" b="0"/>
        </a:fillRef>
        <a:effectRef idx="2">
          <a:scrgbClr r="0" g="0" b="0"/>
        </a:effectRef>
        <a:fontRef idx="minor">
          <a:schemeClr val="lt1"/>
        </a:fontRef>
      </dsp:style>
    </dsp:sp>
    <dsp:sp modelId="{0E197DDB-0EAC-4850-80D9-096EF81DA289}">
      <dsp:nvSpPr>
        <dsp:cNvPr id="0" name=""/>
        <dsp:cNvSpPr/>
      </dsp:nvSpPr>
      <dsp:spPr>
        <a:xfrm>
          <a:off x="1139575" y="1036341"/>
          <a:ext cx="4594197" cy="3080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defRPr b="1"/>
          </a:pPr>
          <a:r>
            <a:rPr lang="en-IN" sz="1600" kern="1200"/>
            <a:t>Diverse Data Formats</a:t>
          </a:r>
        </a:p>
      </dsp:txBody>
      <dsp:txXfrm>
        <a:off x="1139575" y="1036341"/>
        <a:ext cx="4594197" cy="308024"/>
      </dsp:txXfrm>
    </dsp:sp>
    <dsp:sp modelId="{127027BE-6C39-4BA5-8D95-BC4A7B4B6FEB}">
      <dsp:nvSpPr>
        <dsp:cNvPr id="0" name=""/>
        <dsp:cNvSpPr/>
      </dsp:nvSpPr>
      <dsp:spPr>
        <a:xfrm>
          <a:off x="1139575" y="1344365"/>
          <a:ext cx="4594197" cy="6515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15240" bIns="15240" numCol="1" spcCol="1270" anchor="t" anchorCtr="0">
          <a:noAutofit/>
        </a:bodyPr>
        <a:lstStyle/>
        <a:p>
          <a:pPr marL="0" lvl="0" indent="0" algn="l" defTabSz="533400">
            <a:lnSpc>
              <a:spcPct val="100000"/>
            </a:lnSpc>
            <a:spcBef>
              <a:spcPct val="0"/>
            </a:spcBef>
            <a:spcAft>
              <a:spcPct val="35000"/>
            </a:spcAft>
            <a:buNone/>
          </a:pPr>
          <a:r>
            <a:rPr lang="en-IN" sz="1200" kern="1200"/>
            <a:t>BigQuery supports various data formats, making it versatile for different data analysis needs and applications.</a:t>
          </a:r>
        </a:p>
      </dsp:txBody>
      <dsp:txXfrm>
        <a:off x="1139575" y="1344365"/>
        <a:ext cx="4594197" cy="651551"/>
      </dsp:txXfrm>
    </dsp:sp>
    <dsp:sp modelId="{73A21984-96DC-4E5B-B3BD-99D6153F707A}">
      <dsp:nvSpPr>
        <dsp:cNvPr id="0" name=""/>
        <dsp:cNvSpPr/>
      </dsp:nvSpPr>
      <dsp:spPr>
        <a:xfrm>
          <a:off x="0" y="2072683"/>
          <a:ext cx="959575" cy="95957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766" r="23244" b="13"/>
          <a:stretch/>
        </a:blipFill>
        <a:ln>
          <a:noFill/>
        </a:ln>
        <a:effectLst/>
      </dsp:spPr>
      <dsp:style>
        <a:lnRef idx="0">
          <a:scrgbClr r="0" g="0" b="0"/>
        </a:lnRef>
        <a:fillRef idx="3">
          <a:scrgbClr r="0" g="0" b="0"/>
        </a:fillRef>
        <a:effectRef idx="2">
          <a:scrgbClr r="0" g="0" b="0"/>
        </a:effectRef>
        <a:fontRef idx="minor">
          <a:schemeClr val="lt1"/>
        </a:fontRef>
      </dsp:style>
    </dsp:sp>
    <dsp:sp modelId="{09D6459A-39EF-4EA2-AF68-1F01084A3495}">
      <dsp:nvSpPr>
        <dsp:cNvPr id="0" name=""/>
        <dsp:cNvSpPr/>
      </dsp:nvSpPr>
      <dsp:spPr>
        <a:xfrm>
          <a:off x="1139575" y="2072683"/>
          <a:ext cx="4594197" cy="313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0320" rIns="20320" bIns="20320" numCol="1" spcCol="1270" anchor="t" anchorCtr="0">
          <a:noAutofit/>
        </a:bodyPr>
        <a:lstStyle/>
        <a:p>
          <a:pPr marL="0" lvl="0" indent="0" algn="l" defTabSz="711200">
            <a:lnSpc>
              <a:spcPct val="100000"/>
            </a:lnSpc>
            <a:spcBef>
              <a:spcPct val="0"/>
            </a:spcBef>
            <a:spcAft>
              <a:spcPct val="35000"/>
            </a:spcAft>
            <a:buNone/>
            <a:defRPr b="1"/>
          </a:pPr>
          <a:r>
            <a:rPr lang="en-IN" sz="1600" kern="1200"/>
            <a:t>Built-in Machine Learning</a:t>
          </a:r>
        </a:p>
      </dsp:txBody>
      <dsp:txXfrm>
        <a:off x="1139575" y="2072683"/>
        <a:ext cx="4594197" cy="313672"/>
      </dsp:txXfrm>
    </dsp:sp>
    <dsp:sp modelId="{ED57AB6A-7196-4E7B-B929-EAD42A151840}">
      <dsp:nvSpPr>
        <dsp:cNvPr id="0" name=""/>
        <dsp:cNvSpPr/>
      </dsp:nvSpPr>
      <dsp:spPr>
        <a:xfrm>
          <a:off x="1139575" y="2386356"/>
          <a:ext cx="4594197" cy="609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 rIns="15240" bIns="15240" numCol="1" spcCol="1270" anchor="t" anchorCtr="0">
          <a:noAutofit/>
        </a:bodyPr>
        <a:lstStyle/>
        <a:p>
          <a:pPr marL="0" lvl="0" indent="0" algn="l" defTabSz="533400">
            <a:lnSpc>
              <a:spcPct val="100000"/>
            </a:lnSpc>
            <a:spcBef>
              <a:spcPct val="0"/>
            </a:spcBef>
            <a:spcAft>
              <a:spcPct val="35000"/>
            </a:spcAft>
            <a:buNone/>
          </a:pPr>
          <a:r>
            <a:rPr lang="en-IN" sz="1200" kern="1200"/>
            <a:t>With built-in machine learning capabilities, BigQuery enables users to perform advanced analytics without needing extensive ML expertise.</a:t>
          </a:r>
        </a:p>
      </dsp:txBody>
      <dsp:txXfrm>
        <a:off x="1139575" y="2386356"/>
        <a:ext cx="4594197" cy="609138"/>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4/30/2025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4/30/2025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
This presentation will provide an overview of data warehousing fundamentals, focusing on its definition, components, and benefits. We will also explore schema design principles, the Google Cloud Platform, and specifically delve into Google Cloud </a:t>
            </a:r>
            <a:r>
              <a:rPr lang="en-IN" dirty="0" err="1"/>
              <a:t>BigQuery</a:t>
            </a:r>
            <a:r>
              <a:rPr lang="en-IN" dirty="0"/>
              <a:t> and its features.
</a:t>
            </a:r>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2867038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Best practices for schema design include ensuring clarity in table relationships, optimizing indexing strategies, and considering query patterns. These practices can greatly enhance performance and manageability.</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3352977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Google Cloud Platform (GCP) provides a robust infrastructure for data warehousing, offering various tools and services that facilitate data management, storage, and analytics.</a:t>
            </a:r>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1641909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GCP is a suite of cloud computing services that runs on the same infrastructure as Google’s end-user products. It provides a flexible and scalable environment for deploying applications and managing data.</a:t>
            </a:r>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3088878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GCP offers several key services for data management, including BigQuery for data warehousing, Cloud Storage for data storage, and Dataflow for data processing. These tools help streamline data workflows and improve analysis efficiency.</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2426675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Using Google Cloud for data warehousing provides benefits such as scalability, cost-effectiveness, integrated security, and advanced analytics capabilities, making it a preferred choice for businesses.</a:t>
            </a: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811758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Designing schemas on Google Cloud involves understanding the unique capabilities of the platform and how it integrates with various services to optimize performance and manageability in data warehousing.</a:t>
            </a: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211809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Creating and managing schemas in Google Cloud requires familiarity with BigQuery and its features. Users can define datasets and tables through the console, APIs, or SQL commands, allowing for flexible schema management.</a:t>
            </a:r>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2491372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Google Cloud services can be integrated to enhance data warehousing functionality. For example, combining BigQuery with Dataflow for data processing or Cloud Functions for event-driven tasks can optimize workflows.</a:t>
            </a:r>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1727766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Best practices for schema design on Google Cloud include using partitioned tables for large datasets, optimizing for query patterns, and leveraging denormalization to reduce query complexity, which enhances performance.</a:t>
            </a:r>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1239156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BigQuery is Google Cloud's fully-managed, serverless data warehouse that enables scalable analysis of large datasets. Its architecture allows users to run SQL queries without managing infrastructure.</a:t>
            </a:r>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1158437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this presentation, we will cover data warehousing fundamentals, including its definition and purpose, components, and benefits. We will explore schema design in data warehousing, an overview of the Google Cloud Platform, and how it supports data warehousing, followed by a detailed introduction to BigQuery and getting started with it.</a:t>
            </a:r>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7861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BigQuery is designed for fast SQL queries and analysis of large datasets. It supports various data formats and provides built-in machine learning capabilities, making it suitable for diverse use cases.</a:t>
            </a:r>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1451667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Key features of BigQuery include automatic scaling, real-time analytics, and support for complex queries. It also offers security features and integrations with other Google services.</a:t>
            </a:r>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663522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BigQuery is used across various industries for analytics, reporting, and data science applications. Its ability to handle large data volumes makes it ideal for business intelligence and machine learning tasks.</a:t>
            </a:r>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1130706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Getting started with BigQuery involves setting up an account, creating projects, and loading data. This section will guide users through the initial steps to begin utilizing BigQuery effectively.</a:t>
            </a:r>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445947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Setting up a BigQuery environment requires creating a Google Cloud account, navigating to the BigQuery console, and configuring datasets and tables to start working with data.</a:t>
            </a:r>
          </a:p>
        </p:txBody>
      </p:sp>
      <p:sp>
        <p:nvSpPr>
          <p:cNvPr id="4" name="Slide Number Placeholder 3"/>
          <p:cNvSpPr>
            <a:spLocks noGrp="1"/>
          </p:cNvSpPr>
          <p:nvPr>
            <p:ph type="sldNum" sz="quarter" idx="5"/>
          </p:nvPr>
        </p:nvSpPr>
        <p:spPr/>
        <p:txBody>
          <a:bodyPr/>
          <a:lstStyle/>
          <a:p>
            <a:fld id="{22289C57-55D7-40A4-A101-E74FAC7A092B}" type="slidenum">
              <a:rPr lang="en-US" smtClean="0"/>
              <a:t>24</a:t>
            </a:fld>
            <a:endParaRPr lang="en-US" dirty="0"/>
          </a:p>
        </p:txBody>
      </p:sp>
    </p:spTree>
    <p:extLst>
      <p:ext uri="{BB962C8B-B14F-4D97-AF65-F5344CB8AC3E}">
        <p14:creationId xmlns:p14="http://schemas.microsoft.com/office/powerpoint/2010/main" val="1408004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Loading data into BigQuery can be done through various methods, such as CSV uploads or streaming data. Users can then query the data using standard SQL, allowing for powerful data analysis.</a:t>
            </a:r>
          </a:p>
        </p:txBody>
      </p:sp>
      <p:sp>
        <p:nvSpPr>
          <p:cNvPr id="4" name="Slide Number Placeholder 3"/>
          <p:cNvSpPr>
            <a:spLocks noGrp="1"/>
          </p:cNvSpPr>
          <p:nvPr>
            <p:ph type="sldNum" sz="quarter" idx="5"/>
          </p:nvPr>
        </p:nvSpPr>
        <p:spPr/>
        <p:txBody>
          <a:bodyPr/>
          <a:lstStyle/>
          <a:p>
            <a:fld id="{22289C57-55D7-40A4-A101-E74FAC7A092B}" type="slidenum">
              <a:rPr lang="en-US" smtClean="0"/>
              <a:t>25</a:t>
            </a:fld>
            <a:endParaRPr lang="en-US" dirty="0"/>
          </a:p>
        </p:txBody>
      </p:sp>
    </p:spTree>
    <p:extLst>
      <p:ext uri="{BB962C8B-B14F-4D97-AF65-F5344CB8AC3E}">
        <p14:creationId xmlns:p14="http://schemas.microsoft.com/office/powerpoint/2010/main" val="2816866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To optimize performance in BigQuery, users can utilize partitioned tables, clustering, and proper query structuring. These techniques help reduce costs and improve query execution speed.</a:t>
            </a:r>
          </a:p>
        </p:txBody>
      </p:sp>
      <p:sp>
        <p:nvSpPr>
          <p:cNvPr id="4" name="Slide Number Placeholder 3"/>
          <p:cNvSpPr>
            <a:spLocks noGrp="1"/>
          </p:cNvSpPr>
          <p:nvPr>
            <p:ph type="sldNum" sz="quarter" idx="5"/>
          </p:nvPr>
        </p:nvSpPr>
        <p:spPr/>
        <p:txBody>
          <a:bodyPr/>
          <a:lstStyle/>
          <a:p>
            <a:fld id="{22289C57-55D7-40A4-A101-E74FAC7A092B}" type="slidenum">
              <a:rPr lang="en-US" smtClean="0"/>
              <a:t>26</a:t>
            </a:fld>
            <a:endParaRPr lang="en-US" dirty="0"/>
          </a:p>
        </p:txBody>
      </p:sp>
    </p:spTree>
    <p:extLst>
      <p:ext uri="{BB962C8B-B14F-4D97-AF65-F5344CB8AC3E}">
        <p14:creationId xmlns:p14="http://schemas.microsoft.com/office/powerpoint/2010/main" val="2513234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conclusion, understanding data warehousing fundamentals and utilizing tools like Google Cloud BigQuery can significantly enhance data management and analytics capabilities. With the right design and practices, businesses can gain valuable insights from their data.</a:t>
            </a:r>
          </a:p>
        </p:txBody>
      </p:sp>
      <p:sp>
        <p:nvSpPr>
          <p:cNvPr id="4" name="Slide Number Placeholder 3"/>
          <p:cNvSpPr>
            <a:spLocks noGrp="1"/>
          </p:cNvSpPr>
          <p:nvPr>
            <p:ph type="sldNum" sz="quarter" idx="5"/>
          </p:nvPr>
        </p:nvSpPr>
        <p:spPr/>
        <p:txBody>
          <a:bodyPr/>
          <a:lstStyle/>
          <a:p>
            <a:fld id="{22289C57-55D7-40A4-A101-E74FAC7A092B}" type="slidenum">
              <a:rPr lang="en-US" smtClean="0"/>
              <a:t>27</a:t>
            </a:fld>
            <a:endParaRPr lang="en-US" dirty="0"/>
          </a:p>
        </p:txBody>
      </p:sp>
    </p:spTree>
    <p:extLst>
      <p:ext uri="{BB962C8B-B14F-4D97-AF65-F5344CB8AC3E}">
        <p14:creationId xmlns:p14="http://schemas.microsoft.com/office/powerpoint/2010/main" val="1277939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Data warehousing is a key element in business intelligence and analytics, providing a centralized repository for data. Understanding its fundamentals is crucial for effective decision-making and data analysis.</a:t>
            </a:r>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637375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 data warehouse is a system used for reporting and data analysis, acting as a central repository for integrated data from various sources. Its purpose is to support decision-making processes and provide insights.</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954085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main components of a data warehouse include data sources, data integration tools, the data warehouse itself, and front-end tools for querying and reporting. Each component plays a vital role in the overall functionality.</a:t>
            </a: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266359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Data warehousing offers numerous benefits, such as improved data quality, historical analysis, and enhanced reporting capabilities. It allows organizations to gain insights and make informed decisions.</a:t>
            </a:r>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296569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Schema design is critical in data warehousing as it determines how data is organized, stored, and accessed. Understanding effective schema design can optimize query performance and data retrieval.</a:t>
            </a:r>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3824706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Database schemas define the structure of a database, including tables, relationships, and constraints. Proper schema design ensures efficient data storage and retrieval in data warehousing.</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2149439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Star schema and snowflake schema are two common database designs in data warehousing. Star schema uses a centralized fact table with related dimension tables, while snowflake schema normalizes dimension tables into additional tables, leading to more complex queries.</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3019115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1508B-D71B-2A68-5F7A-45709518D86B}"/>
              </a:ext>
            </a:extLst>
          </p:cNvPr>
          <p:cNvSpPr>
            <a:spLocks noGrp="1"/>
          </p:cNvSpPr>
          <p:nvPr>
            <p:ph type="ctrTitle"/>
          </p:nvPr>
        </p:nvSpPr>
        <p:spPr>
          <a:xfrm>
            <a:off x="4267200" y="1615736"/>
            <a:ext cx="4179570" cy="1524735"/>
          </a:xfrm>
        </p:spPr>
        <p:txBody>
          <a:bodyPr anchor="b">
            <a:normAutofit/>
          </a:bodyPr>
          <a:lstStyle/>
          <a:p>
            <a:r>
              <a:rPr lang="en-IN" sz="2300"/>
              <a:t>Data Warehousing Fundamentals and Google Cloud BigQuery Introduction</a:t>
            </a:r>
          </a:p>
        </p:txBody>
      </p:sp>
      <p:sp>
        <p:nvSpPr>
          <p:cNvPr id="3" name="Subtitle 2">
            <a:extLst>
              <a:ext uri="{FF2B5EF4-FFF2-40B4-BE49-F238E27FC236}">
                <a16:creationId xmlns:a16="http://schemas.microsoft.com/office/drawing/2014/main" id="{DD49AC6C-A2D7-DA06-960F-48DE20A5CE6A}"/>
              </a:ext>
            </a:extLst>
          </p:cNvPr>
          <p:cNvSpPr>
            <a:spLocks noGrp="1"/>
          </p:cNvSpPr>
          <p:nvPr>
            <p:ph type="subTitle" idx="1"/>
          </p:nvPr>
        </p:nvSpPr>
        <p:spPr>
          <a:xfrm>
            <a:off x="4267200" y="3238103"/>
            <a:ext cx="4179570" cy="2850181"/>
          </a:xfrm>
        </p:spPr>
        <p:txBody>
          <a:bodyPr>
            <a:normAutofit/>
          </a:bodyPr>
          <a:lstStyle/>
          <a:p>
            <a:r>
              <a:rPr lang="en-IN"/>
              <a:t>Exploring data warehousing and cloud solutions</a:t>
            </a:r>
          </a:p>
        </p:txBody>
      </p:sp>
      <p:sp>
        <p:nvSpPr>
          <p:cNvPr id="4" name="Slide Number Placeholder 3">
            <a:extLst>
              <a:ext uri="{FF2B5EF4-FFF2-40B4-BE49-F238E27FC236}">
                <a16:creationId xmlns:a16="http://schemas.microsoft.com/office/drawing/2014/main" id="{64E6C9AE-3151-DF0E-17CF-99B8C9BAD5BC}"/>
              </a:ext>
            </a:extLst>
          </p:cNvPr>
          <p:cNvSpPr>
            <a:spLocks noGrp="1"/>
          </p:cNvSpPr>
          <p:nvPr>
            <p:ph type="sldNum" sz="quarter" idx="12"/>
          </p:nvPr>
        </p:nvSpPr>
        <p:spPr>
          <a:xfrm>
            <a:off x="9579428" y="6356350"/>
            <a:ext cx="1774371" cy="365125"/>
          </a:xfrm>
        </p:spPr>
        <p:txBody>
          <a:bodyPr anchor="ctr">
            <a:normAutofit/>
          </a:bodyPr>
          <a:lstStyle/>
          <a:p>
            <a:pPr>
              <a:spcAft>
                <a:spcPts val="600"/>
              </a:spcAft>
            </a:pPr>
            <a:fld id="{A49DFD55-3C28-40EF-9E31-A92D2E4017FF}" type="slidenum">
              <a:rPr lang="en-US" smtClean="0"/>
              <a:pPr>
                <a:spcAft>
                  <a:spcPts val="600"/>
                </a:spcAft>
              </a:pPr>
              <a:t>1</a:t>
            </a:fld>
            <a:endParaRPr lang="en-US"/>
          </a:p>
        </p:txBody>
      </p:sp>
    </p:spTree>
    <p:extLst>
      <p:ext uri="{BB962C8B-B14F-4D97-AF65-F5344CB8AC3E}">
        <p14:creationId xmlns:p14="http://schemas.microsoft.com/office/powerpoint/2010/main" val="42230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6CF12-5FAE-64C8-6C33-0435BA20A032}"/>
              </a:ext>
            </a:extLst>
          </p:cNvPr>
          <p:cNvSpPr>
            <a:spLocks noGrp="1"/>
          </p:cNvSpPr>
          <p:nvPr>
            <p:ph type="title"/>
          </p:nvPr>
        </p:nvSpPr>
        <p:spPr>
          <a:xfrm>
            <a:off x="1341120" y="558801"/>
            <a:ext cx="9953308" cy="1780860"/>
          </a:xfrm>
        </p:spPr>
        <p:txBody>
          <a:bodyPr anchor="b">
            <a:normAutofit/>
          </a:bodyPr>
          <a:lstStyle/>
          <a:p>
            <a:r>
              <a:rPr lang="en-IN"/>
              <a:t>Best Practices for Schema Design</a:t>
            </a:r>
          </a:p>
        </p:txBody>
      </p:sp>
      <p:sp>
        <p:nvSpPr>
          <p:cNvPr id="13" name="Text Placeholder 2">
            <a:extLst>
              <a:ext uri="{FF2B5EF4-FFF2-40B4-BE49-F238E27FC236}">
                <a16:creationId xmlns:a16="http://schemas.microsoft.com/office/drawing/2014/main" id="{577305BD-A06C-4003-B5E8-82E9502E6508}"/>
              </a:ext>
            </a:extLst>
          </p:cNvPr>
          <p:cNvSpPr>
            <a:spLocks noGrp="1"/>
          </p:cNvSpPr>
          <p:nvPr>
            <p:ph type="body" idx="1"/>
          </p:nvPr>
        </p:nvSpPr>
        <p:spPr>
          <a:xfrm>
            <a:off x="1341120" y="2960877"/>
            <a:ext cx="2722880" cy="351284"/>
          </a:xfrm>
        </p:spPr>
        <p:txBody>
          <a:bodyPr/>
          <a:lstStyle/>
          <a:p>
            <a:endParaRPr lang="en-US"/>
          </a:p>
        </p:txBody>
      </p:sp>
      <p:sp>
        <p:nvSpPr>
          <p:cNvPr id="6" name="Content Placeholder 5">
            <a:extLst>
              <a:ext uri="{FF2B5EF4-FFF2-40B4-BE49-F238E27FC236}">
                <a16:creationId xmlns:a16="http://schemas.microsoft.com/office/drawing/2014/main" id="{B5B2D553-019A-ABD3-D8DC-48FF103DF12C}"/>
              </a:ext>
            </a:extLst>
          </p:cNvPr>
          <p:cNvSpPr>
            <a:spLocks noGrp="1"/>
          </p:cNvSpPr>
          <p:nvPr>
            <p:ph sz="half" idx="1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341120" y="3392035"/>
            <a:ext cx="2722880" cy="2907164"/>
          </a:xfrm>
        </p:spPr>
        <p:txBody>
          <a:bodyPr>
            <a:normAutofit/>
          </a:bodyPr>
          <a:lstStyle/>
          <a:p>
            <a:pPr marL="0" indent="0">
              <a:lnSpc>
                <a:spcPct val="90000"/>
              </a:lnSpc>
              <a:spcBef>
                <a:spcPts val="2500"/>
              </a:spcBef>
              <a:buNone/>
            </a:pPr>
            <a:r>
              <a:rPr lang="en-US" sz="900" b="1"/>
              <a:t>Clarity in Table Relationships</a:t>
            </a:r>
          </a:p>
          <a:p>
            <a:pPr marL="0" lvl="1" indent="0">
              <a:lnSpc>
                <a:spcPct val="90000"/>
              </a:lnSpc>
              <a:buNone/>
            </a:pPr>
            <a:r>
              <a:rPr lang="en-US" sz="900"/>
              <a:t>Ensuring clarity in table relationships is essential for effective schema design and better understanding of data relationships.</a:t>
            </a:r>
          </a:p>
          <a:p>
            <a:pPr marL="0" indent="0">
              <a:lnSpc>
                <a:spcPct val="90000"/>
              </a:lnSpc>
              <a:spcBef>
                <a:spcPts val="2500"/>
              </a:spcBef>
              <a:buNone/>
            </a:pPr>
            <a:r>
              <a:rPr lang="en-US" sz="900" b="1"/>
              <a:t>Optimizing Indexing Strategies</a:t>
            </a:r>
          </a:p>
          <a:p>
            <a:pPr marL="0" lvl="1" indent="0">
              <a:lnSpc>
                <a:spcPct val="90000"/>
              </a:lnSpc>
              <a:buNone/>
            </a:pPr>
            <a:r>
              <a:rPr lang="en-US" sz="900"/>
              <a:t>Optimizing indexing strategies can significantly improve database performance and speed up query execution times.</a:t>
            </a:r>
          </a:p>
          <a:p>
            <a:pPr marL="0" indent="0">
              <a:lnSpc>
                <a:spcPct val="90000"/>
              </a:lnSpc>
              <a:spcBef>
                <a:spcPts val="2500"/>
              </a:spcBef>
              <a:buNone/>
            </a:pPr>
            <a:r>
              <a:rPr lang="en-US" sz="900" b="1"/>
              <a:t>Considering Query Patterns</a:t>
            </a:r>
          </a:p>
          <a:p>
            <a:pPr marL="0" lvl="1" indent="0">
              <a:lnSpc>
                <a:spcPct val="90000"/>
              </a:lnSpc>
              <a:buNone/>
            </a:pPr>
            <a:r>
              <a:rPr lang="en-US" sz="900"/>
              <a:t>Considering query patterns during schema design helps in creating a more efficient and manageable database structure.</a:t>
            </a:r>
          </a:p>
        </p:txBody>
      </p:sp>
      <p:sp>
        <p:nvSpPr>
          <p:cNvPr id="15" name="Text Placeholder 4">
            <a:extLst>
              <a:ext uri="{FF2B5EF4-FFF2-40B4-BE49-F238E27FC236}">
                <a16:creationId xmlns:a16="http://schemas.microsoft.com/office/drawing/2014/main" id="{3A8AF5DA-5F42-3A43-A824-0B524F90774D}"/>
              </a:ext>
            </a:extLst>
          </p:cNvPr>
          <p:cNvSpPr>
            <a:spLocks noGrp="1"/>
          </p:cNvSpPr>
          <p:nvPr>
            <p:ph type="body" idx="10"/>
          </p:nvPr>
        </p:nvSpPr>
        <p:spPr>
          <a:xfrm>
            <a:off x="4754881" y="2960877"/>
            <a:ext cx="5516880" cy="351284"/>
          </a:xfrm>
        </p:spPr>
        <p:txBody>
          <a:bodyPr/>
          <a:lstStyle/>
          <a:p>
            <a:endParaRPr lang="en-US"/>
          </a:p>
        </p:txBody>
      </p:sp>
      <p:pic>
        <p:nvPicPr>
          <p:cNvPr id="8" name="Content Placeholder 7" descr="High performance servers">
            <a:extLst>
              <a:ext uri="{FF2B5EF4-FFF2-40B4-BE49-F238E27FC236}">
                <a16:creationId xmlns:a16="http://schemas.microsoft.com/office/drawing/2014/main" id="{81037977-4956-472A-B89D-FF90174E9F66}"/>
              </a:ext>
            </a:extLst>
          </p:cNvPr>
          <p:cNvPicPr>
            <a:picLocks noGrp="1" noChangeAspect="1"/>
          </p:cNvPicPr>
          <p:nvPr>
            <p:ph sz="half" idx="14"/>
          </p:nvPr>
        </p:nvPicPr>
        <p:blipFill>
          <a:blip r:embed="rId3"/>
          <a:srcRect l="875" r="126" b="1"/>
          <a:stretch/>
        </p:blipFill>
        <p:spPr>
          <a:xfrm>
            <a:off x="4754881" y="3324859"/>
            <a:ext cx="5506720" cy="3031489"/>
          </a:xfrm>
          <a:noFill/>
        </p:spPr>
      </p:pic>
      <p:sp>
        <p:nvSpPr>
          <p:cNvPr id="7" name="Slide Number Placeholder 6">
            <a:extLst>
              <a:ext uri="{FF2B5EF4-FFF2-40B4-BE49-F238E27FC236}">
                <a16:creationId xmlns:a16="http://schemas.microsoft.com/office/drawing/2014/main" id="{CEAAA387-52C1-4B19-F4EC-EF835D3FF4E3}"/>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10</a:t>
            </a:fld>
            <a:endParaRPr lang="en-US"/>
          </a:p>
        </p:txBody>
      </p:sp>
    </p:spTree>
    <p:extLst>
      <p:ext uri="{BB962C8B-B14F-4D97-AF65-F5344CB8AC3E}">
        <p14:creationId xmlns:p14="http://schemas.microsoft.com/office/powerpoint/2010/main" val="390140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F1430-EDB3-6FFA-3BF0-8847B8FFC0F8}"/>
              </a:ext>
            </a:extLst>
          </p:cNvPr>
          <p:cNvSpPr>
            <a:spLocks noGrp="1"/>
          </p:cNvSpPr>
          <p:nvPr>
            <p:ph type="ctrTitle"/>
          </p:nvPr>
        </p:nvSpPr>
        <p:spPr>
          <a:xfrm>
            <a:off x="6991350" y="487018"/>
            <a:ext cx="4179570" cy="3377354"/>
          </a:xfrm>
        </p:spPr>
        <p:txBody>
          <a:bodyPr anchor="b">
            <a:normAutofit/>
          </a:bodyPr>
          <a:lstStyle/>
          <a:p>
            <a:r>
              <a:rPr lang="en-IN"/>
              <a:t>Google Cloud Platform Overview</a:t>
            </a:r>
          </a:p>
        </p:txBody>
      </p:sp>
      <p:sp>
        <p:nvSpPr>
          <p:cNvPr id="4" name="Slide Number Placeholder 3" hidden="1">
            <a:extLst>
              <a:ext uri="{FF2B5EF4-FFF2-40B4-BE49-F238E27FC236}">
                <a16:creationId xmlns:a16="http://schemas.microsoft.com/office/drawing/2014/main" id="{108E7976-D00C-1229-A391-07ADCE8CC3C4}"/>
              </a:ext>
            </a:extLst>
          </p:cNvPr>
          <p:cNvSpPr>
            <a:spLocks noGrp="1"/>
          </p:cNvSpPr>
          <p:nvPr>
            <p:ph type="sldNum" sz="quarter" idx="4294967295"/>
          </p:nvPr>
        </p:nvSpPr>
        <p:spPr>
          <a:xfrm>
            <a:off x="9579428" y="6356350"/>
            <a:ext cx="1774371" cy="365125"/>
          </a:xfrm>
        </p:spPr>
        <p:txBody>
          <a:bodyPr/>
          <a:lstStyle/>
          <a:p>
            <a:pPr>
              <a:spcAft>
                <a:spcPts val="600"/>
              </a:spcAft>
            </a:pPr>
            <a:fld id="{A49DFD55-3C28-40EF-9E31-A92D2E4017FF}" type="slidenum">
              <a:rPr lang="en-US" smtClean="0"/>
              <a:pPr>
                <a:spcAft>
                  <a:spcPts val="600"/>
                </a:spcAft>
              </a:pPr>
              <a:t>11</a:t>
            </a:fld>
            <a:endParaRPr lang="en-US"/>
          </a:p>
        </p:txBody>
      </p:sp>
    </p:spTree>
    <p:extLst>
      <p:ext uri="{BB962C8B-B14F-4D97-AF65-F5344CB8AC3E}">
        <p14:creationId xmlns:p14="http://schemas.microsoft.com/office/powerpoint/2010/main" val="31185096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9F2CE-806D-BF52-947C-CFB04A0AE143}"/>
              </a:ext>
            </a:extLst>
          </p:cNvPr>
          <p:cNvSpPr>
            <a:spLocks noGrp="1"/>
          </p:cNvSpPr>
          <p:nvPr>
            <p:ph type="title"/>
          </p:nvPr>
        </p:nvSpPr>
        <p:spPr>
          <a:xfrm>
            <a:off x="1341120" y="558801"/>
            <a:ext cx="9953308" cy="1780860"/>
          </a:xfrm>
        </p:spPr>
        <p:txBody>
          <a:bodyPr anchor="b">
            <a:normAutofit/>
          </a:bodyPr>
          <a:lstStyle/>
          <a:p>
            <a:r>
              <a:rPr lang="en-IN"/>
              <a:t>Introduction to Google Cloud Platform</a:t>
            </a:r>
          </a:p>
        </p:txBody>
      </p:sp>
      <p:sp>
        <p:nvSpPr>
          <p:cNvPr id="13" name="Text Placeholder 2">
            <a:extLst>
              <a:ext uri="{FF2B5EF4-FFF2-40B4-BE49-F238E27FC236}">
                <a16:creationId xmlns:a16="http://schemas.microsoft.com/office/drawing/2014/main" id="{8DD30045-6546-C710-76B6-FDF5C127FFC8}"/>
              </a:ext>
            </a:extLst>
          </p:cNvPr>
          <p:cNvSpPr>
            <a:spLocks noGrp="1"/>
          </p:cNvSpPr>
          <p:nvPr>
            <p:ph type="body" idx="1"/>
          </p:nvPr>
        </p:nvSpPr>
        <p:spPr>
          <a:xfrm>
            <a:off x="1341120" y="2960877"/>
            <a:ext cx="2722880" cy="351284"/>
          </a:xfrm>
        </p:spPr>
        <p:txBody>
          <a:bodyPr/>
          <a:lstStyle/>
          <a:p>
            <a:endParaRPr lang="en-US"/>
          </a:p>
        </p:txBody>
      </p:sp>
      <p:sp>
        <p:nvSpPr>
          <p:cNvPr id="6" name="Content Placeholder 5">
            <a:extLst>
              <a:ext uri="{FF2B5EF4-FFF2-40B4-BE49-F238E27FC236}">
                <a16:creationId xmlns:a16="http://schemas.microsoft.com/office/drawing/2014/main" id="{D76F0718-936F-020A-6E30-F84CFD108BF5}"/>
              </a:ext>
            </a:extLst>
          </p:cNvPr>
          <p:cNvSpPr>
            <a:spLocks noGrp="1"/>
          </p:cNvSpPr>
          <p:nvPr>
            <p:ph sz="half" idx="1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341120" y="3392035"/>
            <a:ext cx="2722880" cy="2907164"/>
          </a:xfrm>
        </p:spPr>
        <p:txBody>
          <a:bodyPr>
            <a:normAutofit/>
          </a:bodyPr>
          <a:lstStyle/>
          <a:p>
            <a:pPr marL="0" indent="0">
              <a:lnSpc>
                <a:spcPct val="90000"/>
              </a:lnSpc>
              <a:spcBef>
                <a:spcPts val="2500"/>
              </a:spcBef>
              <a:buNone/>
            </a:pPr>
            <a:r>
              <a:rPr lang="en-US" sz="900" b="1"/>
              <a:t>Comprehensive Cloud Services</a:t>
            </a:r>
          </a:p>
          <a:p>
            <a:pPr marL="0" lvl="1" indent="0">
              <a:lnSpc>
                <a:spcPct val="90000"/>
              </a:lnSpc>
              <a:buNone/>
            </a:pPr>
            <a:r>
              <a:rPr lang="en-US" sz="900"/>
              <a:t>Google Cloud Platform offers a wide range of cloud computing services designed to meet diverse business needs.</a:t>
            </a:r>
          </a:p>
          <a:p>
            <a:pPr marL="0" indent="0">
              <a:lnSpc>
                <a:spcPct val="90000"/>
              </a:lnSpc>
              <a:spcBef>
                <a:spcPts val="2500"/>
              </a:spcBef>
              <a:buNone/>
            </a:pPr>
            <a:r>
              <a:rPr lang="en-US" sz="900" b="1"/>
              <a:t>Infrastructure Similar to Google Products</a:t>
            </a:r>
          </a:p>
          <a:p>
            <a:pPr marL="0" lvl="1" indent="0">
              <a:lnSpc>
                <a:spcPct val="90000"/>
              </a:lnSpc>
              <a:buNone/>
            </a:pPr>
            <a:r>
              <a:rPr lang="en-US" sz="900"/>
              <a:t>GCP operates on the same robust infrastructure that powers Google's end-user products, ensuring reliability and performance.</a:t>
            </a:r>
          </a:p>
          <a:p>
            <a:pPr marL="0" indent="0">
              <a:lnSpc>
                <a:spcPct val="90000"/>
              </a:lnSpc>
              <a:spcBef>
                <a:spcPts val="2500"/>
              </a:spcBef>
              <a:buNone/>
            </a:pPr>
            <a:r>
              <a:rPr lang="en-US" sz="900" b="1"/>
              <a:t>Flexible and Scalable Environment</a:t>
            </a:r>
          </a:p>
          <a:p>
            <a:pPr marL="0" lvl="1" indent="0">
              <a:lnSpc>
                <a:spcPct val="90000"/>
              </a:lnSpc>
              <a:buNone/>
            </a:pPr>
            <a:r>
              <a:rPr lang="en-US" sz="900"/>
              <a:t>GCP provides a flexible and scalable environment, allowing businesses to deploy applications and manage data efficiently.</a:t>
            </a:r>
          </a:p>
        </p:txBody>
      </p:sp>
      <p:sp>
        <p:nvSpPr>
          <p:cNvPr id="15" name="Text Placeholder 4">
            <a:extLst>
              <a:ext uri="{FF2B5EF4-FFF2-40B4-BE49-F238E27FC236}">
                <a16:creationId xmlns:a16="http://schemas.microsoft.com/office/drawing/2014/main" id="{3ECEF49A-AD41-E586-C800-1253A361C269}"/>
              </a:ext>
            </a:extLst>
          </p:cNvPr>
          <p:cNvSpPr>
            <a:spLocks noGrp="1"/>
          </p:cNvSpPr>
          <p:nvPr>
            <p:ph type="body" idx="10"/>
          </p:nvPr>
        </p:nvSpPr>
        <p:spPr>
          <a:xfrm>
            <a:off x="4754881" y="2960877"/>
            <a:ext cx="5516880" cy="351284"/>
          </a:xfrm>
        </p:spPr>
        <p:txBody>
          <a:bodyPr/>
          <a:lstStyle/>
          <a:p>
            <a:endParaRPr lang="en-US"/>
          </a:p>
        </p:txBody>
      </p:sp>
      <p:pic>
        <p:nvPicPr>
          <p:cNvPr id="8" name="Content Placeholder 7" descr="Cloud computing network">
            <a:extLst>
              <a:ext uri="{FF2B5EF4-FFF2-40B4-BE49-F238E27FC236}">
                <a16:creationId xmlns:a16="http://schemas.microsoft.com/office/drawing/2014/main" id="{D8586017-A763-48B1-8418-9A0D5784416F}"/>
              </a:ext>
            </a:extLst>
          </p:cNvPr>
          <p:cNvPicPr>
            <a:picLocks noGrp="1" noChangeAspect="1"/>
          </p:cNvPicPr>
          <p:nvPr>
            <p:ph sz="half" idx="14"/>
          </p:nvPr>
        </p:nvPicPr>
        <p:blipFill>
          <a:blip r:embed="rId3"/>
          <a:srcRect r="1" b="2133"/>
          <a:stretch/>
        </p:blipFill>
        <p:spPr>
          <a:xfrm>
            <a:off x="4754881" y="3324859"/>
            <a:ext cx="5506720" cy="3031489"/>
          </a:xfrm>
          <a:noFill/>
        </p:spPr>
      </p:pic>
      <p:sp>
        <p:nvSpPr>
          <p:cNvPr id="7" name="Slide Number Placeholder 6">
            <a:extLst>
              <a:ext uri="{FF2B5EF4-FFF2-40B4-BE49-F238E27FC236}">
                <a16:creationId xmlns:a16="http://schemas.microsoft.com/office/drawing/2014/main" id="{B7132B8D-12AD-767A-31FB-B772C7F4FB43}"/>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12</a:t>
            </a:fld>
            <a:endParaRPr lang="en-US"/>
          </a:p>
        </p:txBody>
      </p:sp>
    </p:spTree>
    <p:extLst>
      <p:ext uri="{BB962C8B-B14F-4D97-AF65-F5344CB8AC3E}">
        <p14:creationId xmlns:p14="http://schemas.microsoft.com/office/powerpoint/2010/main" val="3281232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9A00C-2A93-7E29-B5DD-04DAE63F7DE3}"/>
              </a:ext>
            </a:extLst>
          </p:cNvPr>
          <p:cNvSpPr>
            <a:spLocks noGrp="1"/>
          </p:cNvSpPr>
          <p:nvPr>
            <p:ph type="title"/>
          </p:nvPr>
        </p:nvSpPr>
        <p:spPr>
          <a:xfrm>
            <a:off x="1341120" y="558801"/>
            <a:ext cx="9953308" cy="1780860"/>
          </a:xfrm>
        </p:spPr>
        <p:txBody>
          <a:bodyPr anchor="b">
            <a:normAutofit/>
          </a:bodyPr>
          <a:lstStyle/>
          <a:p>
            <a:r>
              <a:rPr lang="en-IN"/>
              <a:t>Key Services and Tools for Data Management</a:t>
            </a:r>
          </a:p>
        </p:txBody>
      </p:sp>
      <p:sp>
        <p:nvSpPr>
          <p:cNvPr id="13" name="Text Placeholder 2">
            <a:extLst>
              <a:ext uri="{FF2B5EF4-FFF2-40B4-BE49-F238E27FC236}">
                <a16:creationId xmlns:a16="http://schemas.microsoft.com/office/drawing/2014/main" id="{38FE831E-BE82-34C7-F219-8126A115910B}"/>
              </a:ext>
            </a:extLst>
          </p:cNvPr>
          <p:cNvSpPr>
            <a:spLocks noGrp="1"/>
          </p:cNvSpPr>
          <p:nvPr>
            <p:ph type="body" idx="1"/>
          </p:nvPr>
        </p:nvSpPr>
        <p:spPr>
          <a:xfrm>
            <a:off x="1341120" y="2960877"/>
            <a:ext cx="2722880" cy="351284"/>
          </a:xfrm>
        </p:spPr>
        <p:txBody>
          <a:bodyPr/>
          <a:lstStyle/>
          <a:p>
            <a:endParaRPr lang="en-US"/>
          </a:p>
        </p:txBody>
      </p:sp>
      <p:sp>
        <p:nvSpPr>
          <p:cNvPr id="6" name="Content Placeholder 5">
            <a:extLst>
              <a:ext uri="{FF2B5EF4-FFF2-40B4-BE49-F238E27FC236}">
                <a16:creationId xmlns:a16="http://schemas.microsoft.com/office/drawing/2014/main" id="{32C93E20-691D-DA26-813F-9C813417EE4C}"/>
              </a:ext>
            </a:extLst>
          </p:cNvPr>
          <p:cNvSpPr>
            <a:spLocks noGrp="1"/>
          </p:cNvSpPr>
          <p:nvPr>
            <p:ph sz="half" idx="1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341120" y="3392035"/>
            <a:ext cx="2722880" cy="2907164"/>
          </a:xfrm>
        </p:spPr>
        <p:txBody>
          <a:bodyPr>
            <a:normAutofit/>
          </a:bodyPr>
          <a:lstStyle/>
          <a:p>
            <a:pPr marL="0" indent="0">
              <a:lnSpc>
                <a:spcPct val="90000"/>
              </a:lnSpc>
              <a:spcBef>
                <a:spcPts val="2500"/>
              </a:spcBef>
              <a:buNone/>
            </a:pPr>
            <a:r>
              <a:rPr lang="en-US" sz="900" b="1"/>
              <a:t>BigQuery for Data Warehousing</a:t>
            </a:r>
          </a:p>
          <a:p>
            <a:pPr marL="0" lvl="1" indent="0">
              <a:lnSpc>
                <a:spcPct val="90000"/>
              </a:lnSpc>
              <a:buNone/>
            </a:pPr>
            <a:r>
              <a:rPr lang="en-US" sz="900"/>
              <a:t>BigQuery is a powerful data warehousing solution that allows for efficient querying of large datasets, enabling quick insights and analytics.</a:t>
            </a:r>
          </a:p>
          <a:p>
            <a:pPr marL="0" indent="0">
              <a:lnSpc>
                <a:spcPct val="90000"/>
              </a:lnSpc>
              <a:spcBef>
                <a:spcPts val="2500"/>
              </a:spcBef>
              <a:buNone/>
            </a:pPr>
            <a:r>
              <a:rPr lang="en-US" sz="900" b="1"/>
              <a:t>Cloud Storage Solutions</a:t>
            </a:r>
          </a:p>
          <a:p>
            <a:pPr marL="0" lvl="1" indent="0">
              <a:lnSpc>
                <a:spcPct val="90000"/>
              </a:lnSpc>
              <a:buNone/>
            </a:pPr>
            <a:r>
              <a:rPr lang="en-US" sz="900"/>
              <a:t>Cloud Storage provides scalable and secure storage options for data, supporting various data types and easy access from anywhere.</a:t>
            </a:r>
          </a:p>
          <a:p>
            <a:pPr marL="0" indent="0">
              <a:lnSpc>
                <a:spcPct val="90000"/>
              </a:lnSpc>
              <a:spcBef>
                <a:spcPts val="2500"/>
              </a:spcBef>
              <a:buNone/>
            </a:pPr>
            <a:r>
              <a:rPr lang="en-US" sz="900" b="1"/>
              <a:t>Dataflow for Data Processing</a:t>
            </a:r>
          </a:p>
          <a:p>
            <a:pPr marL="0" lvl="1" indent="0">
              <a:lnSpc>
                <a:spcPct val="90000"/>
              </a:lnSpc>
              <a:buNone/>
            </a:pPr>
            <a:r>
              <a:rPr lang="en-US" sz="900"/>
              <a:t>Dataflow enables real-time data processing and analytics, allowing for automated data workflows and improved efficiency in handling large volumes of data.</a:t>
            </a:r>
          </a:p>
        </p:txBody>
      </p:sp>
      <p:sp>
        <p:nvSpPr>
          <p:cNvPr id="15" name="Text Placeholder 4">
            <a:extLst>
              <a:ext uri="{FF2B5EF4-FFF2-40B4-BE49-F238E27FC236}">
                <a16:creationId xmlns:a16="http://schemas.microsoft.com/office/drawing/2014/main" id="{EAD39F3B-EA8F-6A99-2A34-4A26ACB89347}"/>
              </a:ext>
            </a:extLst>
          </p:cNvPr>
          <p:cNvSpPr>
            <a:spLocks noGrp="1"/>
          </p:cNvSpPr>
          <p:nvPr>
            <p:ph type="body" idx="10"/>
          </p:nvPr>
        </p:nvSpPr>
        <p:spPr>
          <a:xfrm>
            <a:off x="4754881" y="2960877"/>
            <a:ext cx="5516880" cy="351284"/>
          </a:xfrm>
        </p:spPr>
        <p:txBody>
          <a:bodyPr/>
          <a:lstStyle/>
          <a:p>
            <a:endParaRPr lang="en-US"/>
          </a:p>
        </p:txBody>
      </p:sp>
      <p:pic>
        <p:nvPicPr>
          <p:cNvPr id="8" name="Content Placeholder 7" descr="Cloud computing concept isolated on white background">
            <a:extLst>
              <a:ext uri="{FF2B5EF4-FFF2-40B4-BE49-F238E27FC236}">
                <a16:creationId xmlns:a16="http://schemas.microsoft.com/office/drawing/2014/main" id="{D088789E-AC41-42A5-A5E0-0A4ECA32B106}"/>
              </a:ext>
            </a:extLst>
          </p:cNvPr>
          <p:cNvPicPr>
            <a:picLocks noGrp="1" noChangeAspect="1"/>
          </p:cNvPicPr>
          <p:nvPr>
            <p:ph sz="half" idx="14"/>
          </p:nvPr>
        </p:nvPicPr>
        <p:blipFill>
          <a:blip r:embed="rId3"/>
          <a:srcRect t="16670" r="1" b="9930"/>
          <a:stretch/>
        </p:blipFill>
        <p:spPr>
          <a:xfrm>
            <a:off x="4754881" y="3324859"/>
            <a:ext cx="5506720" cy="3031489"/>
          </a:xfrm>
          <a:noFill/>
        </p:spPr>
      </p:pic>
      <p:sp>
        <p:nvSpPr>
          <p:cNvPr id="7" name="Slide Number Placeholder 6">
            <a:extLst>
              <a:ext uri="{FF2B5EF4-FFF2-40B4-BE49-F238E27FC236}">
                <a16:creationId xmlns:a16="http://schemas.microsoft.com/office/drawing/2014/main" id="{F0BF0F5E-6610-45F5-BACF-21C00B695C2B}"/>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13</a:t>
            </a:fld>
            <a:endParaRPr lang="en-US"/>
          </a:p>
        </p:txBody>
      </p:sp>
    </p:spTree>
    <p:extLst>
      <p:ext uri="{BB962C8B-B14F-4D97-AF65-F5344CB8AC3E}">
        <p14:creationId xmlns:p14="http://schemas.microsoft.com/office/powerpoint/2010/main" val="3622083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A3402-6193-416F-5FB3-574D95AF1B32}"/>
              </a:ext>
            </a:extLst>
          </p:cNvPr>
          <p:cNvSpPr>
            <a:spLocks noGrp="1"/>
          </p:cNvSpPr>
          <p:nvPr>
            <p:ph type="title"/>
          </p:nvPr>
        </p:nvSpPr>
        <p:spPr>
          <a:xfrm>
            <a:off x="838200" y="337192"/>
            <a:ext cx="5655197" cy="1997867"/>
          </a:xfrm>
        </p:spPr>
        <p:txBody>
          <a:bodyPr anchor="b">
            <a:normAutofit/>
          </a:bodyPr>
          <a:lstStyle/>
          <a:p>
            <a:r>
              <a:rPr lang="en-IN"/>
              <a:t>Benefits of Using Google Cloud for Data Warehousing</a:t>
            </a:r>
          </a:p>
        </p:txBody>
      </p:sp>
      <p:sp>
        <p:nvSpPr>
          <p:cNvPr id="13" name="Text Placeholder 2">
            <a:extLst>
              <a:ext uri="{FF2B5EF4-FFF2-40B4-BE49-F238E27FC236}">
                <a16:creationId xmlns:a16="http://schemas.microsoft.com/office/drawing/2014/main" id="{FDEC5680-433B-9B5F-D211-F4C6E09766ED}"/>
              </a:ext>
            </a:extLst>
          </p:cNvPr>
          <p:cNvSpPr>
            <a:spLocks noGrp="1"/>
          </p:cNvSpPr>
          <p:nvPr>
            <p:ph type="body" idx="1"/>
          </p:nvPr>
        </p:nvSpPr>
        <p:spPr>
          <a:xfrm>
            <a:off x="838200" y="2705177"/>
            <a:ext cx="5733772" cy="448990"/>
          </a:xfrm>
        </p:spPr>
        <p:txBody>
          <a:bodyPr/>
          <a:lstStyle/>
          <a:p>
            <a:endParaRPr lang="en-US"/>
          </a:p>
        </p:txBody>
      </p:sp>
      <p:sp>
        <p:nvSpPr>
          <p:cNvPr id="6" name="Content Placeholder 5">
            <a:extLst>
              <a:ext uri="{FF2B5EF4-FFF2-40B4-BE49-F238E27FC236}">
                <a16:creationId xmlns:a16="http://schemas.microsoft.com/office/drawing/2014/main" id="{71744786-22FC-A926-DBCA-C3EBBB1F8BF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8199" y="3154166"/>
            <a:ext cx="5733773" cy="3032733"/>
          </a:xfrm>
        </p:spPr>
        <p:txBody>
          <a:bodyPr>
            <a:normAutofit/>
          </a:bodyPr>
          <a:lstStyle/>
          <a:p>
            <a:pPr marL="0" indent="0">
              <a:lnSpc>
                <a:spcPct val="90000"/>
              </a:lnSpc>
              <a:spcBef>
                <a:spcPts val="2500"/>
              </a:spcBef>
              <a:buNone/>
            </a:pPr>
            <a:r>
              <a:rPr lang="en-US" sz="1000" b="1"/>
              <a:t>Scalability</a:t>
            </a:r>
          </a:p>
          <a:p>
            <a:pPr marL="0" lvl="1" indent="0">
              <a:lnSpc>
                <a:spcPct val="90000"/>
              </a:lnSpc>
              <a:buNone/>
            </a:pPr>
            <a:r>
              <a:rPr lang="en-US" sz="1000"/>
              <a:t>Google Cloud offers scalable solutions that can adapt to growing data needs and business requirements seamlessly.</a:t>
            </a:r>
          </a:p>
          <a:p>
            <a:pPr marL="0" indent="0">
              <a:lnSpc>
                <a:spcPct val="90000"/>
              </a:lnSpc>
              <a:spcBef>
                <a:spcPts val="2500"/>
              </a:spcBef>
              <a:buNone/>
            </a:pPr>
            <a:r>
              <a:rPr lang="en-US" sz="1000" b="1"/>
              <a:t>Cost-Effectiveness</a:t>
            </a:r>
          </a:p>
          <a:p>
            <a:pPr marL="0" lvl="1" indent="0">
              <a:lnSpc>
                <a:spcPct val="90000"/>
              </a:lnSpc>
              <a:buNone/>
            </a:pPr>
            <a:r>
              <a:rPr lang="en-US" sz="1000"/>
              <a:t>Utilizing Google Cloud for data warehousing can reduce costs by eliminating the need for on-premises infrastructure and maintenance.</a:t>
            </a:r>
          </a:p>
          <a:p>
            <a:pPr marL="0" indent="0">
              <a:lnSpc>
                <a:spcPct val="90000"/>
              </a:lnSpc>
              <a:spcBef>
                <a:spcPts val="2500"/>
              </a:spcBef>
              <a:buNone/>
            </a:pPr>
            <a:r>
              <a:rPr lang="en-US" sz="1000" b="1"/>
              <a:t>Integrated Security</a:t>
            </a:r>
          </a:p>
          <a:p>
            <a:pPr marL="0" lvl="1" indent="0">
              <a:lnSpc>
                <a:spcPct val="90000"/>
              </a:lnSpc>
              <a:buNone/>
            </a:pPr>
            <a:r>
              <a:rPr lang="en-US" sz="1000"/>
              <a:t>Google Cloud provides robust security measures that protect sensitive data while ensuring compliance with industry standards.</a:t>
            </a:r>
          </a:p>
          <a:p>
            <a:pPr marL="0" indent="0">
              <a:lnSpc>
                <a:spcPct val="90000"/>
              </a:lnSpc>
              <a:spcBef>
                <a:spcPts val="2500"/>
              </a:spcBef>
              <a:buNone/>
            </a:pPr>
            <a:r>
              <a:rPr lang="en-US" sz="1000" b="1"/>
              <a:t>Advanced Analytics</a:t>
            </a:r>
          </a:p>
          <a:p>
            <a:pPr marL="0" lvl="1" indent="0">
              <a:lnSpc>
                <a:spcPct val="90000"/>
              </a:lnSpc>
              <a:buNone/>
            </a:pPr>
            <a:r>
              <a:rPr lang="en-US" sz="1000"/>
              <a:t>The platform supports advanced analytics and machine learning capabilities, providing valuable insights and improving decision-making.</a:t>
            </a:r>
          </a:p>
        </p:txBody>
      </p:sp>
      <p:sp>
        <p:nvSpPr>
          <p:cNvPr id="15" name="Text Placeholder 4">
            <a:extLst>
              <a:ext uri="{FF2B5EF4-FFF2-40B4-BE49-F238E27FC236}">
                <a16:creationId xmlns:a16="http://schemas.microsoft.com/office/drawing/2014/main" id="{0690B280-8EC3-B23F-478B-B00C56384E19}"/>
              </a:ext>
            </a:extLst>
          </p:cNvPr>
          <p:cNvSpPr>
            <a:spLocks noGrp="1"/>
          </p:cNvSpPr>
          <p:nvPr>
            <p:ph type="body" sz="quarter" idx="3"/>
          </p:nvPr>
        </p:nvSpPr>
        <p:spPr>
          <a:xfrm>
            <a:off x="7887108" y="2705177"/>
            <a:ext cx="3943627" cy="448989"/>
          </a:xfrm>
        </p:spPr>
        <p:txBody>
          <a:bodyPr/>
          <a:lstStyle/>
          <a:p>
            <a:endParaRPr lang="en-US"/>
          </a:p>
        </p:txBody>
      </p:sp>
      <p:pic>
        <p:nvPicPr>
          <p:cNvPr id="8" name="Content Placeholder 7" descr="Cloud computing digital concept">
            <a:extLst>
              <a:ext uri="{FF2B5EF4-FFF2-40B4-BE49-F238E27FC236}">
                <a16:creationId xmlns:a16="http://schemas.microsoft.com/office/drawing/2014/main" id="{EBAD4E33-22E1-45A2-9494-E8D353AB3802}"/>
              </a:ext>
            </a:extLst>
          </p:cNvPr>
          <p:cNvPicPr>
            <a:picLocks noGrp="1" noChangeAspect="1"/>
          </p:cNvPicPr>
          <p:nvPr>
            <p:ph sz="half" idx="14"/>
          </p:nvPr>
        </p:nvPicPr>
        <p:blipFill>
          <a:blip r:embed="rId3"/>
          <a:srcRect l="26656" r="200" b="1"/>
          <a:stretch/>
        </p:blipFill>
        <p:spPr>
          <a:xfrm>
            <a:off x="7887107" y="3164867"/>
            <a:ext cx="3943627" cy="3032733"/>
          </a:xfrm>
          <a:noFill/>
        </p:spPr>
      </p:pic>
      <p:sp>
        <p:nvSpPr>
          <p:cNvPr id="7" name="Slide Number Placeholder 6">
            <a:extLst>
              <a:ext uri="{FF2B5EF4-FFF2-40B4-BE49-F238E27FC236}">
                <a16:creationId xmlns:a16="http://schemas.microsoft.com/office/drawing/2014/main" id="{4216DE72-DAC2-275E-E4D2-DE70BE652AD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14</a:t>
            </a:fld>
            <a:endParaRPr lang="en-US"/>
          </a:p>
        </p:txBody>
      </p:sp>
    </p:spTree>
    <p:extLst>
      <p:ext uri="{BB962C8B-B14F-4D97-AF65-F5344CB8AC3E}">
        <p14:creationId xmlns:p14="http://schemas.microsoft.com/office/powerpoint/2010/main" val="880713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F3EC-E585-FBF6-7A28-4B0340FA04EB}"/>
              </a:ext>
            </a:extLst>
          </p:cNvPr>
          <p:cNvSpPr>
            <a:spLocks noGrp="1"/>
          </p:cNvSpPr>
          <p:nvPr>
            <p:ph type="ctrTitle"/>
          </p:nvPr>
        </p:nvSpPr>
        <p:spPr>
          <a:xfrm>
            <a:off x="6991350" y="487018"/>
            <a:ext cx="4179570" cy="3377354"/>
          </a:xfrm>
        </p:spPr>
        <p:txBody>
          <a:bodyPr anchor="b">
            <a:normAutofit/>
          </a:bodyPr>
          <a:lstStyle/>
          <a:p>
            <a:r>
              <a:rPr lang="en-IN"/>
              <a:t>Schema Design on Google Cloud</a:t>
            </a:r>
          </a:p>
        </p:txBody>
      </p:sp>
      <p:sp>
        <p:nvSpPr>
          <p:cNvPr id="4" name="Slide Number Placeholder 3" hidden="1">
            <a:extLst>
              <a:ext uri="{FF2B5EF4-FFF2-40B4-BE49-F238E27FC236}">
                <a16:creationId xmlns:a16="http://schemas.microsoft.com/office/drawing/2014/main" id="{B36F427F-BF5E-682A-1155-73624C9EA542}"/>
              </a:ext>
            </a:extLst>
          </p:cNvPr>
          <p:cNvSpPr>
            <a:spLocks noGrp="1"/>
          </p:cNvSpPr>
          <p:nvPr>
            <p:ph type="sldNum" sz="quarter" idx="4294967295"/>
          </p:nvPr>
        </p:nvSpPr>
        <p:spPr>
          <a:xfrm>
            <a:off x="9579428" y="6356350"/>
            <a:ext cx="1774371" cy="365125"/>
          </a:xfrm>
        </p:spPr>
        <p:txBody>
          <a:bodyPr/>
          <a:lstStyle/>
          <a:p>
            <a:pPr>
              <a:spcAft>
                <a:spcPts val="600"/>
              </a:spcAft>
            </a:pPr>
            <a:fld id="{A49DFD55-3C28-40EF-9E31-A92D2E4017FF}" type="slidenum">
              <a:rPr lang="en-US" smtClean="0"/>
              <a:pPr>
                <a:spcAft>
                  <a:spcPts val="600"/>
                </a:spcAft>
              </a:pPr>
              <a:t>15</a:t>
            </a:fld>
            <a:endParaRPr lang="en-US"/>
          </a:p>
        </p:txBody>
      </p:sp>
    </p:spTree>
    <p:extLst>
      <p:ext uri="{BB962C8B-B14F-4D97-AF65-F5344CB8AC3E}">
        <p14:creationId xmlns:p14="http://schemas.microsoft.com/office/powerpoint/2010/main" val="1978192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2C6A3-9918-09C4-D7DD-2A33493E6530}"/>
              </a:ext>
            </a:extLst>
          </p:cNvPr>
          <p:cNvSpPr>
            <a:spLocks noGrp="1"/>
          </p:cNvSpPr>
          <p:nvPr>
            <p:ph type="title"/>
          </p:nvPr>
        </p:nvSpPr>
        <p:spPr>
          <a:xfrm>
            <a:off x="838200" y="337192"/>
            <a:ext cx="5655197" cy="1997867"/>
          </a:xfrm>
        </p:spPr>
        <p:txBody>
          <a:bodyPr anchor="b">
            <a:normAutofit/>
          </a:bodyPr>
          <a:lstStyle/>
          <a:p>
            <a:r>
              <a:rPr lang="en-IN"/>
              <a:t>Creating and Managing Schemas in Google Cloud</a:t>
            </a:r>
          </a:p>
        </p:txBody>
      </p:sp>
      <p:sp>
        <p:nvSpPr>
          <p:cNvPr id="13" name="Text Placeholder 2">
            <a:extLst>
              <a:ext uri="{FF2B5EF4-FFF2-40B4-BE49-F238E27FC236}">
                <a16:creationId xmlns:a16="http://schemas.microsoft.com/office/drawing/2014/main" id="{0FF5D2D4-4ABC-472A-F073-F753E042FA08}"/>
              </a:ext>
            </a:extLst>
          </p:cNvPr>
          <p:cNvSpPr>
            <a:spLocks noGrp="1"/>
          </p:cNvSpPr>
          <p:nvPr>
            <p:ph type="body" idx="1"/>
          </p:nvPr>
        </p:nvSpPr>
        <p:spPr>
          <a:xfrm>
            <a:off x="838200" y="2705177"/>
            <a:ext cx="5733772" cy="448990"/>
          </a:xfrm>
        </p:spPr>
        <p:txBody>
          <a:bodyPr/>
          <a:lstStyle/>
          <a:p>
            <a:endParaRPr lang="en-US"/>
          </a:p>
        </p:txBody>
      </p:sp>
      <p:pic>
        <p:nvPicPr>
          <p:cNvPr id="8" name="Content Placeholder 7" descr="Big data database symbol badge button">
            <a:extLst>
              <a:ext uri="{FF2B5EF4-FFF2-40B4-BE49-F238E27FC236}">
                <a16:creationId xmlns:a16="http://schemas.microsoft.com/office/drawing/2014/main" id="{79085710-63BD-4655-AF9A-7BC2354B8236}"/>
              </a:ext>
            </a:extLst>
          </p:cNvPr>
          <p:cNvPicPr>
            <a:picLocks noGrp="1" noChangeAspect="1"/>
          </p:cNvPicPr>
          <p:nvPr>
            <p:ph sz="half" idx="2"/>
          </p:nvPr>
        </p:nvPicPr>
        <p:blipFill>
          <a:blip r:embed="rId3"/>
          <a:srcRect t="25186" r="-3" b="21920"/>
          <a:stretch/>
        </p:blipFill>
        <p:spPr>
          <a:xfrm>
            <a:off x="838199" y="3154166"/>
            <a:ext cx="5733773" cy="3032733"/>
          </a:xfrm>
          <a:noFill/>
        </p:spPr>
      </p:pic>
      <p:sp>
        <p:nvSpPr>
          <p:cNvPr id="15" name="Text Placeholder 4">
            <a:extLst>
              <a:ext uri="{FF2B5EF4-FFF2-40B4-BE49-F238E27FC236}">
                <a16:creationId xmlns:a16="http://schemas.microsoft.com/office/drawing/2014/main" id="{C3612BE2-9108-7668-A7F4-A0621CA6A97B}"/>
              </a:ext>
            </a:extLst>
          </p:cNvPr>
          <p:cNvSpPr>
            <a:spLocks noGrp="1"/>
          </p:cNvSpPr>
          <p:nvPr>
            <p:ph type="body" sz="quarter" idx="3"/>
          </p:nvPr>
        </p:nvSpPr>
        <p:spPr>
          <a:xfrm>
            <a:off x="7887108" y="2705177"/>
            <a:ext cx="3943627" cy="448989"/>
          </a:xfrm>
        </p:spPr>
        <p:txBody>
          <a:bodyPr/>
          <a:lstStyle/>
          <a:p>
            <a:endParaRPr lang="en-US"/>
          </a:p>
        </p:txBody>
      </p:sp>
      <p:sp>
        <p:nvSpPr>
          <p:cNvPr id="6" name="Content Placeholder 5">
            <a:extLst>
              <a:ext uri="{FF2B5EF4-FFF2-40B4-BE49-F238E27FC236}">
                <a16:creationId xmlns:a16="http://schemas.microsoft.com/office/drawing/2014/main" id="{3B8300DC-9D3F-CEF5-084C-0619535451B8}"/>
              </a:ext>
            </a:extLst>
          </p:cNvPr>
          <p:cNvSpPr>
            <a:spLocks noGrp="1"/>
          </p:cNvSpPr>
          <p:nvPr>
            <p:ph sz="half"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887107" y="3164867"/>
            <a:ext cx="3943627" cy="3032733"/>
          </a:xfrm>
        </p:spPr>
        <p:txBody>
          <a:bodyPr>
            <a:normAutofit/>
          </a:bodyPr>
          <a:lstStyle/>
          <a:p>
            <a:pPr marL="0" indent="0">
              <a:lnSpc>
                <a:spcPct val="90000"/>
              </a:lnSpc>
              <a:spcBef>
                <a:spcPts val="2500"/>
              </a:spcBef>
              <a:buNone/>
            </a:pPr>
            <a:r>
              <a:rPr lang="en-IN" sz="1100" b="1"/>
              <a:t>Understanding BigQuery</a:t>
            </a:r>
          </a:p>
          <a:p>
            <a:pPr marL="0" lvl="1" indent="0">
              <a:lnSpc>
                <a:spcPct val="90000"/>
              </a:lnSpc>
              <a:buNone/>
            </a:pPr>
            <a:r>
              <a:rPr lang="en-IN" sz="1100"/>
              <a:t>BigQuery is Google's fully-managed, serverless data warehouse that allows for scalable analysis of large datasets.</a:t>
            </a:r>
          </a:p>
          <a:p>
            <a:pPr marL="0" indent="0">
              <a:lnSpc>
                <a:spcPct val="90000"/>
              </a:lnSpc>
              <a:spcBef>
                <a:spcPts val="2500"/>
              </a:spcBef>
              <a:buNone/>
            </a:pPr>
            <a:r>
              <a:rPr lang="en-IN" sz="1100" b="1"/>
              <a:t>Defining Datasets and Tables</a:t>
            </a:r>
          </a:p>
          <a:p>
            <a:pPr marL="0" lvl="1" indent="0">
              <a:lnSpc>
                <a:spcPct val="90000"/>
              </a:lnSpc>
              <a:buNone/>
            </a:pPr>
            <a:r>
              <a:rPr lang="en-IN" sz="1100"/>
              <a:t>Users can create and manage datasets and tables using the Google Cloud console, enabling easy organization of data.</a:t>
            </a:r>
          </a:p>
          <a:p>
            <a:pPr marL="0" indent="0">
              <a:lnSpc>
                <a:spcPct val="90000"/>
              </a:lnSpc>
              <a:spcBef>
                <a:spcPts val="2500"/>
              </a:spcBef>
              <a:buNone/>
            </a:pPr>
            <a:r>
              <a:rPr lang="en-IN" sz="1100" b="1"/>
              <a:t>Flexible Schema Management</a:t>
            </a:r>
          </a:p>
          <a:p>
            <a:pPr marL="0" lvl="1" indent="0">
              <a:lnSpc>
                <a:spcPct val="90000"/>
              </a:lnSpc>
              <a:buNone/>
            </a:pPr>
            <a:r>
              <a:rPr lang="en-IN" sz="1100"/>
              <a:t>Google Cloud provides flexible schema management options through APIs or SQL commands for efficient data handling.</a:t>
            </a:r>
          </a:p>
        </p:txBody>
      </p:sp>
      <p:sp>
        <p:nvSpPr>
          <p:cNvPr id="7" name="Slide Number Placeholder 6">
            <a:extLst>
              <a:ext uri="{FF2B5EF4-FFF2-40B4-BE49-F238E27FC236}">
                <a16:creationId xmlns:a16="http://schemas.microsoft.com/office/drawing/2014/main" id="{198CE503-E5A7-2284-8ABE-C1019727288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16</a:t>
            </a:fld>
            <a:endParaRPr lang="en-US"/>
          </a:p>
        </p:txBody>
      </p:sp>
    </p:spTree>
    <p:extLst>
      <p:ext uri="{BB962C8B-B14F-4D97-AF65-F5344CB8AC3E}">
        <p14:creationId xmlns:p14="http://schemas.microsoft.com/office/powerpoint/2010/main" val="3338185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D908C-6081-19F9-3A32-68DAAD4CA7CB}"/>
              </a:ext>
            </a:extLst>
          </p:cNvPr>
          <p:cNvSpPr>
            <a:spLocks noGrp="1"/>
          </p:cNvSpPr>
          <p:nvPr>
            <p:ph type="title"/>
          </p:nvPr>
        </p:nvSpPr>
        <p:spPr>
          <a:xfrm>
            <a:off x="838200" y="337192"/>
            <a:ext cx="5655197" cy="1997867"/>
          </a:xfrm>
        </p:spPr>
        <p:txBody>
          <a:bodyPr anchor="b">
            <a:normAutofit/>
          </a:bodyPr>
          <a:lstStyle/>
          <a:p>
            <a:r>
              <a:rPr lang="en-IN"/>
              <a:t>Integration with Other Google Cloud Services</a:t>
            </a:r>
          </a:p>
        </p:txBody>
      </p:sp>
      <p:sp>
        <p:nvSpPr>
          <p:cNvPr id="13" name="Text Placeholder 2">
            <a:extLst>
              <a:ext uri="{FF2B5EF4-FFF2-40B4-BE49-F238E27FC236}">
                <a16:creationId xmlns:a16="http://schemas.microsoft.com/office/drawing/2014/main" id="{68679842-46A3-3554-7916-4A4C96FC3D0F}"/>
              </a:ext>
            </a:extLst>
          </p:cNvPr>
          <p:cNvSpPr>
            <a:spLocks noGrp="1"/>
          </p:cNvSpPr>
          <p:nvPr>
            <p:ph type="body" idx="1"/>
          </p:nvPr>
        </p:nvSpPr>
        <p:spPr>
          <a:xfrm>
            <a:off x="838200" y="2705177"/>
            <a:ext cx="5733772" cy="448990"/>
          </a:xfrm>
        </p:spPr>
        <p:txBody>
          <a:bodyPr/>
          <a:lstStyle/>
          <a:p>
            <a:endParaRPr lang="en-US"/>
          </a:p>
        </p:txBody>
      </p:sp>
      <p:pic>
        <p:nvPicPr>
          <p:cNvPr id="8" name="Content Placeholder 7" descr="Cloud Computing with Smartphone, Laptop, Desktop Computer and Tablet">
            <a:extLst>
              <a:ext uri="{FF2B5EF4-FFF2-40B4-BE49-F238E27FC236}">
                <a16:creationId xmlns:a16="http://schemas.microsoft.com/office/drawing/2014/main" id="{D98851CF-F2FA-4972-95C9-5950AA28BABA}"/>
              </a:ext>
            </a:extLst>
          </p:cNvPr>
          <p:cNvPicPr>
            <a:picLocks noGrp="1" noChangeAspect="1"/>
          </p:cNvPicPr>
          <p:nvPr>
            <p:ph sz="half" idx="2"/>
          </p:nvPr>
        </p:nvPicPr>
        <p:blipFill>
          <a:blip r:embed="rId3"/>
          <a:srcRect t="4294" r="-3" b="16464"/>
          <a:stretch/>
        </p:blipFill>
        <p:spPr>
          <a:xfrm>
            <a:off x="838199" y="3154166"/>
            <a:ext cx="5733773" cy="3032733"/>
          </a:xfrm>
          <a:noFill/>
        </p:spPr>
      </p:pic>
      <p:sp>
        <p:nvSpPr>
          <p:cNvPr id="15" name="Text Placeholder 4">
            <a:extLst>
              <a:ext uri="{FF2B5EF4-FFF2-40B4-BE49-F238E27FC236}">
                <a16:creationId xmlns:a16="http://schemas.microsoft.com/office/drawing/2014/main" id="{EE37E5C1-2C94-CFA7-8E68-34E17B9BE3E6}"/>
              </a:ext>
            </a:extLst>
          </p:cNvPr>
          <p:cNvSpPr>
            <a:spLocks noGrp="1"/>
          </p:cNvSpPr>
          <p:nvPr>
            <p:ph type="body" sz="quarter" idx="3"/>
          </p:nvPr>
        </p:nvSpPr>
        <p:spPr>
          <a:xfrm>
            <a:off x="7887108" y="2705177"/>
            <a:ext cx="3943627" cy="448989"/>
          </a:xfrm>
        </p:spPr>
        <p:txBody>
          <a:bodyPr/>
          <a:lstStyle/>
          <a:p>
            <a:endParaRPr lang="en-US"/>
          </a:p>
        </p:txBody>
      </p:sp>
      <p:sp>
        <p:nvSpPr>
          <p:cNvPr id="6" name="Content Placeholder 5">
            <a:extLst>
              <a:ext uri="{FF2B5EF4-FFF2-40B4-BE49-F238E27FC236}">
                <a16:creationId xmlns:a16="http://schemas.microsoft.com/office/drawing/2014/main" id="{120EE5E7-DDE9-9D65-401E-3164C5F00AB0}"/>
              </a:ext>
            </a:extLst>
          </p:cNvPr>
          <p:cNvSpPr>
            <a:spLocks noGrp="1"/>
          </p:cNvSpPr>
          <p:nvPr>
            <p:ph sz="half"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887107" y="3164867"/>
            <a:ext cx="3943627" cy="3032733"/>
          </a:xfrm>
        </p:spPr>
        <p:txBody>
          <a:bodyPr>
            <a:normAutofit/>
          </a:bodyPr>
          <a:lstStyle/>
          <a:p>
            <a:pPr marL="0" indent="0">
              <a:lnSpc>
                <a:spcPct val="90000"/>
              </a:lnSpc>
              <a:spcBef>
                <a:spcPts val="2500"/>
              </a:spcBef>
              <a:buNone/>
            </a:pPr>
            <a:r>
              <a:rPr lang="en-IN" sz="1100" b="1"/>
              <a:t>Enhancing Data Warehousing</a:t>
            </a:r>
          </a:p>
          <a:p>
            <a:pPr marL="0" lvl="1" indent="0">
              <a:lnSpc>
                <a:spcPct val="90000"/>
              </a:lnSpc>
              <a:buNone/>
            </a:pPr>
            <a:r>
              <a:rPr lang="en-IN" sz="1100"/>
              <a:t>Integrating Google Cloud services can significantly enhance data warehousing capabilities and improve data management.</a:t>
            </a:r>
          </a:p>
          <a:p>
            <a:pPr marL="0" indent="0">
              <a:lnSpc>
                <a:spcPct val="90000"/>
              </a:lnSpc>
              <a:spcBef>
                <a:spcPts val="2500"/>
              </a:spcBef>
              <a:buNone/>
            </a:pPr>
            <a:r>
              <a:rPr lang="en-IN" sz="1100" b="1"/>
              <a:t>BigQuery and Dataflow</a:t>
            </a:r>
          </a:p>
          <a:p>
            <a:pPr marL="0" lvl="1" indent="0">
              <a:lnSpc>
                <a:spcPct val="90000"/>
              </a:lnSpc>
              <a:buNone/>
            </a:pPr>
            <a:r>
              <a:rPr lang="en-IN" sz="1100"/>
              <a:t>Combining BigQuery with Dataflow allows for efficient data processing and analysis, optimizing the data workflow.</a:t>
            </a:r>
          </a:p>
          <a:p>
            <a:pPr marL="0" indent="0">
              <a:lnSpc>
                <a:spcPct val="90000"/>
              </a:lnSpc>
              <a:spcBef>
                <a:spcPts val="2500"/>
              </a:spcBef>
              <a:buNone/>
            </a:pPr>
            <a:r>
              <a:rPr lang="en-IN" sz="1100" b="1"/>
              <a:t>Event-Driven Tasks</a:t>
            </a:r>
          </a:p>
          <a:p>
            <a:pPr marL="0" lvl="1" indent="0">
              <a:lnSpc>
                <a:spcPct val="90000"/>
              </a:lnSpc>
              <a:buNone/>
            </a:pPr>
            <a:r>
              <a:rPr lang="en-IN" sz="1100"/>
              <a:t>Using Cloud Functions for event-driven tasks enhances automation in workflows, making processes more efficient.</a:t>
            </a:r>
          </a:p>
        </p:txBody>
      </p:sp>
      <p:sp>
        <p:nvSpPr>
          <p:cNvPr id="7" name="Slide Number Placeholder 6">
            <a:extLst>
              <a:ext uri="{FF2B5EF4-FFF2-40B4-BE49-F238E27FC236}">
                <a16:creationId xmlns:a16="http://schemas.microsoft.com/office/drawing/2014/main" id="{9A2F9452-5C40-4006-4FB0-EA2D2715578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17</a:t>
            </a:fld>
            <a:endParaRPr lang="en-US"/>
          </a:p>
        </p:txBody>
      </p:sp>
    </p:spTree>
    <p:extLst>
      <p:ext uri="{BB962C8B-B14F-4D97-AF65-F5344CB8AC3E}">
        <p14:creationId xmlns:p14="http://schemas.microsoft.com/office/powerpoint/2010/main" val="2105520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0FC1-A3E6-3861-F390-02E833C6D2B3}"/>
              </a:ext>
            </a:extLst>
          </p:cNvPr>
          <p:cNvSpPr>
            <a:spLocks noGrp="1"/>
          </p:cNvSpPr>
          <p:nvPr>
            <p:ph type="title"/>
          </p:nvPr>
        </p:nvSpPr>
        <p:spPr>
          <a:xfrm>
            <a:off x="838200" y="337192"/>
            <a:ext cx="5655197" cy="1997867"/>
          </a:xfrm>
        </p:spPr>
        <p:txBody>
          <a:bodyPr anchor="b">
            <a:normAutofit/>
          </a:bodyPr>
          <a:lstStyle/>
          <a:p>
            <a:r>
              <a:rPr lang="en-IN"/>
              <a:t>Best Practices for Schema Design on Google Cloud</a:t>
            </a:r>
          </a:p>
        </p:txBody>
      </p:sp>
      <p:sp>
        <p:nvSpPr>
          <p:cNvPr id="13" name="Text Placeholder 2">
            <a:extLst>
              <a:ext uri="{FF2B5EF4-FFF2-40B4-BE49-F238E27FC236}">
                <a16:creationId xmlns:a16="http://schemas.microsoft.com/office/drawing/2014/main" id="{9DFE57D5-7671-2885-E09A-12F1A753FE1B}"/>
              </a:ext>
            </a:extLst>
          </p:cNvPr>
          <p:cNvSpPr>
            <a:spLocks noGrp="1"/>
          </p:cNvSpPr>
          <p:nvPr>
            <p:ph type="body" idx="1"/>
          </p:nvPr>
        </p:nvSpPr>
        <p:spPr>
          <a:xfrm>
            <a:off x="838200" y="2705177"/>
            <a:ext cx="5733772" cy="448990"/>
          </a:xfrm>
        </p:spPr>
        <p:txBody>
          <a:bodyPr/>
          <a:lstStyle/>
          <a:p>
            <a:endParaRPr lang="en-US"/>
          </a:p>
        </p:txBody>
      </p:sp>
      <p:pic>
        <p:nvPicPr>
          <p:cNvPr id="8" name="Content Placeholder 7" descr="Top view of cubes connected with black lines">
            <a:extLst>
              <a:ext uri="{FF2B5EF4-FFF2-40B4-BE49-F238E27FC236}">
                <a16:creationId xmlns:a16="http://schemas.microsoft.com/office/drawing/2014/main" id="{D4EA7A89-A07A-45CC-A1CE-C2913D05AE00}"/>
              </a:ext>
            </a:extLst>
          </p:cNvPr>
          <p:cNvPicPr>
            <a:picLocks noGrp="1" noChangeAspect="1"/>
          </p:cNvPicPr>
          <p:nvPr>
            <p:ph sz="half" idx="2"/>
          </p:nvPr>
        </p:nvPicPr>
        <p:blipFill>
          <a:blip r:embed="rId3"/>
          <a:srcRect t="16885" r="-3" b="12590"/>
          <a:stretch/>
        </p:blipFill>
        <p:spPr>
          <a:xfrm>
            <a:off x="838199" y="3154166"/>
            <a:ext cx="5733773" cy="3032733"/>
          </a:xfrm>
          <a:noFill/>
        </p:spPr>
      </p:pic>
      <p:sp>
        <p:nvSpPr>
          <p:cNvPr id="15" name="Text Placeholder 4">
            <a:extLst>
              <a:ext uri="{FF2B5EF4-FFF2-40B4-BE49-F238E27FC236}">
                <a16:creationId xmlns:a16="http://schemas.microsoft.com/office/drawing/2014/main" id="{254A03F5-43F5-8168-124A-277626D1FB3B}"/>
              </a:ext>
            </a:extLst>
          </p:cNvPr>
          <p:cNvSpPr>
            <a:spLocks noGrp="1"/>
          </p:cNvSpPr>
          <p:nvPr>
            <p:ph type="body" sz="quarter" idx="3"/>
          </p:nvPr>
        </p:nvSpPr>
        <p:spPr>
          <a:xfrm>
            <a:off x="7887108" y="2705177"/>
            <a:ext cx="3943627" cy="448989"/>
          </a:xfrm>
        </p:spPr>
        <p:txBody>
          <a:bodyPr/>
          <a:lstStyle/>
          <a:p>
            <a:endParaRPr lang="en-US"/>
          </a:p>
        </p:txBody>
      </p:sp>
      <p:sp>
        <p:nvSpPr>
          <p:cNvPr id="6" name="Content Placeholder 5">
            <a:extLst>
              <a:ext uri="{FF2B5EF4-FFF2-40B4-BE49-F238E27FC236}">
                <a16:creationId xmlns:a16="http://schemas.microsoft.com/office/drawing/2014/main" id="{CAC75E95-0776-5530-BA1D-CF92A37D4D63}"/>
              </a:ext>
            </a:extLst>
          </p:cNvPr>
          <p:cNvSpPr>
            <a:spLocks noGrp="1"/>
          </p:cNvSpPr>
          <p:nvPr>
            <p:ph sz="half"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887107" y="3164867"/>
            <a:ext cx="3943627" cy="3032733"/>
          </a:xfrm>
        </p:spPr>
        <p:txBody>
          <a:bodyPr>
            <a:normAutofit/>
          </a:bodyPr>
          <a:lstStyle/>
          <a:p>
            <a:pPr marL="0" indent="0">
              <a:lnSpc>
                <a:spcPct val="90000"/>
              </a:lnSpc>
              <a:spcBef>
                <a:spcPts val="2500"/>
              </a:spcBef>
              <a:buNone/>
            </a:pPr>
            <a:r>
              <a:rPr lang="en-US" sz="1100" b="1"/>
              <a:t>Using Partitioned Tables</a:t>
            </a:r>
          </a:p>
          <a:p>
            <a:pPr marL="0" lvl="1" indent="0">
              <a:lnSpc>
                <a:spcPct val="90000"/>
              </a:lnSpc>
              <a:buNone/>
            </a:pPr>
            <a:r>
              <a:rPr lang="en-US" sz="1100"/>
              <a:t>Implementing partitioned tables is essential for managing large datasets efficiently, improving query performance and reducing costs.</a:t>
            </a:r>
          </a:p>
          <a:p>
            <a:pPr marL="0" indent="0">
              <a:lnSpc>
                <a:spcPct val="90000"/>
              </a:lnSpc>
              <a:spcBef>
                <a:spcPts val="2500"/>
              </a:spcBef>
              <a:buNone/>
            </a:pPr>
            <a:r>
              <a:rPr lang="en-US" sz="1100" b="1"/>
              <a:t>Optimizing for Query Patterns</a:t>
            </a:r>
          </a:p>
          <a:p>
            <a:pPr marL="0" lvl="1" indent="0">
              <a:lnSpc>
                <a:spcPct val="90000"/>
              </a:lnSpc>
              <a:buNone/>
            </a:pPr>
            <a:r>
              <a:rPr lang="en-US" sz="1100"/>
              <a:t>Understanding and optimizing for your specific query patterns can significantly enhance the efficiency of data retrieval.</a:t>
            </a:r>
          </a:p>
          <a:p>
            <a:pPr marL="0" indent="0">
              <a:lnSpc>
                <a:spcPct val="90000"/>
              </a:lnSpc>
              <a:spcBef>
                <a:spcPts val="2500"/>
              </a:spcBef>
              <a:buNone/>
            </a:pPr>
            <a:r>
              <a:rPr lang="en-US" sz="1100" b="1"/>
              <a:t>Leveraging Denormalization</a:t>
            </a:r>
          </a:p>
          <a:p>
            <a:pPr marL="0" lvl="1" indent="0">
              <a:lnSpc>
                <a:spcPct val="90000"/>
              </a:lnSpc>
              <a:buNone/>
            </a:pPr>
            <a:r>
              <a:rPr lang="en-US" sz="1100"/>
              <a:t>Denormalization can simplify your schema and reduce complexity, leading to quicker and more efficient queries.</a:t>
            </a:r>
          </a:p>
        </p:txBody>
      </p:sp>
      <p:sp>
        <p:nvSpPr>
          <p:cNvPr id="7" name="Slide Number Placeholder 6">
            <a:extLst>
              <a:ext uri="{FF2B5EF4-FFF2-40B4-BE49-F238E27FC236}">
                <a16:creationId xmlns:a16="http://schemas.microsoft.com/office/drawing/2014/main" id="{D1B6019B-B70F-DA56-F93A-F1BBB1D4CA98}"/>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18</a:t>
            </a:fld>
            <a:endParaRPr lang="en-US"/>
          </a:p>
        </p:txBody>
      </p:sp>
    </p:spTree>
    <p:extLst>
      <p:ext uri="{BB962C8B-B14F-4D97-AF65-F5344CB8AC3E}">
        <p14:creationId xmlns:p14="http://schemas.microsoft.com/office/powerpoint/2010/main" val="2199784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5E911-DBF5-4BE3-C97B-35D4E777956F}"/>
              </a:ext>
            </a:extLst>
          </p:cNvPr>
          <p:cNvSpPr>
            <a:spLocks noGrp="1"/>
          </p:cNvSpPr>
          <p:nvPr>
            <p:ph type="ctrTitle"/>
          </p:nvPr>
        </p:nvSpPr>
        <p:spPr>
          <a:xfrm>
            <a:off x="6991350" y="487018"/>
            <a:ext cx="4179570" cy="3377354"/>
          </a:xfrm>
        </p:spPr>
        <p:txBody>
          <a:bodyPr anchor="b">
            <a:normAutofit/>
          </a:bodyPr>
          <a:lstStyle/>
          <a:p>
            <a:r>
              <a:rPr lang="en-IN"/>
              <a:t>Introduction to BigQuery</a:t>
            </a:r>
          </a:p>
        </p:txBody>
      </p:sp>
      <p:sp>
        <p:nvSpPr>
          <p:cNvPr id="4" name="Slide Number Placeholder 3" hidden="1">
            <a:extLst>
              <a:ext uri="{FF2B5EF4-FFF2-40B4-BE49-F238E27FC236}">
                <a16:creationId xmlns:a16="http://schemas.microsoft.com/office/drawing/2014/main" id="{0CC9B5B2-FBCA-291C-BB64-020DACFFE8AF}"/>
              </a:ext>
            </a:extLst>
          </p:cNvPr>
          <p:cNvSpPr>
            <a:spLocks noGrp="1"/>
          </p:cNvSpPr>
          <p:nvPr>
            <p:ph type="sldNum" sz="quarter" idx="4294967295"/>
          </p:nvPr>
        </p:nvSpPr>
        <p:spPr>
          <a:xfrm>
            <a:off x="9579428" y="6356350"/>
            <a:ext cx="1774371" cy="365125"/>
          </a:xfrm>
        </p:spPr>
        <p:txBody>
          <a:bodyPr/>
          <a:lstStyle/>
          <a:p>
            <a:pPr>
              <a:spcAft>
                <a:spcPts val="600"/>
              </a:spcAft>
            </a:pPr>
            <a:fld id="{A49DFD55-3C28-40EF-9E31-A92D2E4017FF}" type="slidenum">
              <a:rPr lang="en-US" smtClean="0"/>
              <a:pPr>
                <a:spcAft>
                  <a:spcPts val="600"/>
                </a:spcAft>
              </a:pPr>
              <a:t>19</a:t>
            </a:fld>
            <a:endParaRPr lang="en-US"/>
          </a:p>
        </p:txBody>
      </p:sp>
    </p:spTree>
    <p:extLst>
      <p:ext uri="{BB962C8B-B14F-4D97-AF65-F5344CB8AC3E}">
        <p14:creationId xmlns:p14="http://schemas.microsoft.com/office/powerpoint/2010/main" val="1656530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57DB9-0809-F824-1ECC-5E1D2B24CFC4}"/>
              </a:ext>
            </a:extLst>
          </p:cNvPr>
          <p:cNvSpPr>
            <a:spLocks noGrp="1"/>
          </p:cNvSpPr>
          <p:nvPr>
            <p:ph type="title"/>
          </p:nvPr>
        </p:nvSpPr>
        <p:spPr>
          <a:xfrm>
            <a:off x="1333500" y="1020445"/>
            <a:ext cx="2895600" cy="1325563"/>
          </a:xfrm>
        </p:spPr>
        <p:txBody>
          <a:bodyPr anchor="b">
            <a:normAutofit/>
          </a:bodyPr>
          <a:lstStyle/>
          <a:p>
            <a:r>
              <a:rPr lang="en-IN"/>
              <a:t>Agenda Items</a:t>
            </a:r>
          </a:p>
        </p:txBody>
      </p:sp>
      <p:sp>
        <p:nvSpPr>
          <p:cNvPr id="3" name="Content Placeholder 2">
            <a:extLst>
              <a:ext uri="{FF2B5EF4-FFF2-40B4-BE49-F238E27FC236}">
                <a16:creationId xmlns:a16="http://schemas.microsoft.com/office/drawing/2014/main" id="{D2BF9A5A-1D64-F57A-718B-D12F7375588D}"/>
              </a:ext>
            </a:extLst>
          </p:cNvPr>
          <p:cNvSpPr>
            <a:spLocks noGrp="1"/>
          </p:cNvSpPr>
          <p:nvPr>
            <p:ph idx="1"/>
            <p:extLst>
              <p:ext uri="{E7BDC344-281C-4309-B0C6-D0EE65EED2A8}">
                <p202:designPr xmlns:p202="http://schemas.microsoft.com/office/powerpoint/2020/02/main">
                  <p202:designTagLst>
                    <p202:designTag name="ARCH:1:CLS" val="BulletedText"/>
                  </p202:designTagLst>
                </p202:designPr>
              </p:ext>
            </p:extLst>
          </p:nvPr>
        </p:nvSpPr>
        <p:spPr>
          <a:xfrm>
            <a:off x="1333500" y="2674013"/>
            <a:ext cx="2895600" cy="3269589"/>
          </a:xfrm>
        </p:spPr>
        <p:txBody>
          <a:bodyPr>
            <a:normAutofit/>
          </a:bodyPr>
          <a:lstStyle/>
          <a:p>
            <a:pPr>
              <a:lnSpc>
                <a:spcPct val="130000"/>
              </a:lnSpc>
            </a:pPr>
            <a:r>
              <a:rPr lang="en-IN" sz="1500"/>
              <a:t>Data Warehousing Fundamentals</a:t>
            </a:r>
          </a:p>
          <a:p>
            <a:pPr>
              <a:lnSpc>
                <a:spcPct val="130000"/>
              </a:lnSpc>
            </a:pPr>
            <a:r>
              <a:rPr lang="en-IN" sz="1500"/>
              <a:t>Schema Design in Data Warehousing</a:t>
            </a:r>
          </a:p>
          <a:p>
            <a:pPr>
              <a:lnSpc>
                <a:spcPct val="130000"/>
              </a:lnSpc>
            </a:pPr>
            <a:r>
              <a:rPr lang="en-IN" sz="1500"/>
              <a:t>Google Cloud Platform Overview</a:t>
            </a:r>
          </a:p>
          <a:p>
            <a:pPr>
              <a:lnSpc>
                <a:spcPct val="130000"/>
              </a:lnSpc>
            </a:pPr>
            <a:r>
              <a:rPr lang="en-IN" sz="1500"/>
              <a:t>Schema Design on Google Cloud</a:t>
            </a:r>
          </a:p>
          <a:p>
            <a:pPr>
              <a:lnSpc>
                <a:spcPct val="130000"/>
              </a:lnSpc>
            </a:pPr>
            <a:r>
              <a:rPr lang="en-IN" sz="1500"/>
              <a:t>Introduction to BigQuery</a:t>
            </a:r>
          </a:p>
          <a:p>
            <a:pPr>
              <a:lnSpc>
                <a:spcPct val="130000"/>
              </a:lnSpc>
            </a:pPr>
            <a:r>
              <a:rPr lang="en-IN" sz="1500"/>
              <a:t>Getting Started with BigQuery</a:t>
            </a:r>
          </a:p>
        </p:txBody>
      </p:sp>
      <p:sp>
        <p:nvSpPr>
          <p:cNvPr id="4" name="Slide Number Placeholder 3">
            <a:extLst>
              <a:ext uri="{FF2B5EF4-FFF2-40B4-BE49-F238E27FC236}">
                <a16:creationId xmlns:a16="http://schemas.microsoft.com/office/drawing/2014/main" id="{C5C1EC10-D64C-7F12-BB11-EC824B9AED23}"/>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a:t>
            </a:fld>
            <a:endParaRPr lang="en-US"/>
          </a:p>
        </p:txBody>
      </p:sp>
    </p:spTree>
    <p:extLst>
      <p:ext uri="{BB962C8B-B14F-4D97-AF65-F5344CB8AC3E}">
        <p14:creationId xmlns:p14="http://schemas.microsoft.com/office/powerpoint/2010/main" val="2790785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5C778-1B15-3E14-7904-433380F2D1DD}"/>
              </a:ext>
            </a:extLst>
          </p:cNvPr>
          <p:cNvSpPr>
            <a:spLocks noGrp="1"/>
          </p:cNvSpPr>
          <p:nvPr>
            <p:ph type="title"/>
          </p:nvPr>
        </p:nvSpPr>
        <p:spPr>
          <a:xfrm>
            <a:off x="838200" y="337192"/>
            <a:ext cx="5655197" cy="1997867"/>
          </a:xfrm>
        </p:spPr>
        <p:txBody>
          <a:bodyPr anchor="b">
            <a:normAutofit/>
          </a:bodyPr>
          <a:lstStyle/>
          <a:p>
            <a:r>
              <a:rPr lang="en-IN"/>
              <a:t>Overview of BigQuery</a:t>
            </a:r>
          </a:p>
        </p:txBody>
      </p:sp>
      <p:sp>
        <p:nvSpPr>
          <p:cNvPr id="10" name="Text Placeholder 2">
            <a:extLst>
              <a:ext uri="{FF2B5EF4-FFF2-40B4-BE49-F238E27FC236}">
                <a16:creationId xmlns:a16="http://schemas.microsoft.com/office/drawing/2014/main" id="{6561B548-2F25-03BF-E2FF-02B64B2120F7}"/>
              </a:ext>
            </a:extLst>
          </p:cNvPr>
          <p:cNvSpPr>
            <a:spLocks noGrp="1"/>
          </p:cNvSpPr>
          <p:nvPr>
            <p:ph type="body" idx="1"/>
          </p:nvPr>
        </p:nvSpPr>
        <p:spPr>
          <a:xfrm>
            <a:off x="838200" y="2705177"/>
            <a:ext cx="5733772" cy="448990"/>
          </a:xfrm>
        </p:spPr>
        <p:txBody>
          <a:bodyPr/>
          <a:lstStyle/>
          <a:p>
            <a:endParaRPr lang="en-US"/>
          </a:p>
        </p:txBody>
      </p:sp>
      <p:sp>
        <p:nvSpPr>
          <p:cNvPr id="12" name="Text Placeholder 4">
            <a:extLst>
              <a:ext uri="{FF2B5EF4-FFF2-40B4-BE49-F238E27FC236}">
                <a16:creationId xmlns:a16="http://schemas.microsoft.com/office/drawing/2014/main" id="{642C7E7E-4355-744D-FC9A-4BC04E6C58AB}"/>
              </a:ext>
            </a:extLst>
          </p:cNvPr>
          <p:cNvSpPr>
            <a:spLocks noGrp="1"/>
          </p:cNvSpPr>
          <p:nvPr>
            <p:ph type="body" sz="quarter" idx="3"/>
          </p:nvPr>
        </p:nvSpPr>
        <p:spPr>
          <a:xfrm>
            <a:off x="7887108" y="2705177"/>
            <a:ext cx="3943627" cy="448989"/>
          </a:xfrm>
        </p:spPr>
        <p:txBody>
          <a:bodyPr/>
          <a:lstStyle/>
          <a:p>
            <a:endParaRPr lang="en-US"/>
          </a:p>
        </p:txBody>
      </p:sp>
      <p:sp>
        <p:nvSpPr>
          <p:cNvPr id="14" name="Content Placeholder 5">
            <a:extLst>
              <a:ext uri="{FF2B5EF4-FFF2-40B4-BE49-F238E27FC236}">
                <a16:creationId xmlns:a16="http://schemas.microsoft.com/office/drawing/2014/main" id="{7CE1DAF3-DB99-0E85-CABF-FC22D5828003}"/>
              </a:ext>
            </a:extLst>
          </p:cNvPr>
          <p:cNvSpPr>
            <a:spLocks noGrp="1"/>
          </p:cNvSpPr>
          <p:nvPr>
            <p:ph sz="half" idx="14"/>
          </p:nvPr>
        </p:nvSpPr>
        <p:spPr>
          <a:xfrm>
            <a:off x="7887107" y="3164867"/>
            <a:ext cx="3943627" cy="3032733"/>
          </a:xfrm>
        </p:spPr>
        <p:txBody>
          <a:bodyPr/>
          <a:lstStyle/>
          <a:p>
            <a:endParaRPr lang="en-US"/>
          </a:p>
        </p:txBody>
      </p:sp>
      <p:sp>
        <p:nvSpPr>
          <p:cNvPr id="4" name="Slide Number Placeholder 3">
            <a:extLst>
              <a:ext uri="{FF2B5EF4-FFF2-40B4-BE49-F238E27FC236}">
                <a16:creationId xmlns:a16="http://schemas.microsoft.com/office/drawing/2014/main" id="{B99AE108-F365-23B0-0297-5BD3BAEB1328}"/>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20</a:t>
            </a:fld>
            <a:endParaRPr lang="en-US"/>
          </a:p>
        </p:txBody>
      </p:sp>
      <p:graphicFrame>
        <p:nvGraphicFramePr>
          <p:cNvPr id="5" name="Content Placeholder 5">
            <a:extLst>
              <a:ext uri="{FF2B5EF4-FFF2-40B4-BE49-F238E27FC236}">
                <a16:creationId xmlns:a16="http://schemas.microsoft.com/office/drawing/2014/main" id="{66E2065A-B5FD-46AF-B9BB-6DCA326B8FF5}"/>
              </a:ext>
            </a:extLst>
          </p:cNvPr>
          <p:cNvGraphicFramePr>
            <a:graphicFrameLocks noGrp="1"/>
          </p:cNvGraphicFramePr>
          <p:nvPr>
            <p:ph sz="half" idx="2"/>
            <p:extLst>
              <p:ext uri="{D42A27DB-BD31-4B8C-83A1-F6EECF244321}">
                <p14:modId xmlns:p14="http://schemas.microsoft.com/office/powerpoint/2010/main" val="2649440920"/>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838199" y="3154166"/>
          <a:ext cx="5733773" cy="3032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09603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F012-DF6A-09DA-2543-DE899A4594A6}"/>
              </a:ext>
            </a:extLst>
          </p:cNvPr>
          <p:cNvSpPr>
            <a:spLocks noGrp="1"/>
          </p:cNvSpPr>
          <p:nvPr>
            <p:ph type="title"/>
          </p:nvPr>
        </p:nvSpPr>
        <p:spPr>
          <a:xfrm>
            <a:off x="2933700" y="568961"/>
            <a:ext cx="8420100" cy="1780860"/>
          </a:xfrm>
        </p:spPr>
        <p:txBody>
          <a:bodyPr anchor="b">
            <a:normAutofit/>
          </a:bodyPr>
          <a:lstStyle/>
          <a:p>
            <a:r>
              <a:rPr lang="en-IN"/>
              <a:t>Key Features and Capabilities</a:t>
            </a:r>
          </a:p>
        </p:txBody>
      </p:sp>
      <p:sp>
        <p:nvSpPr>
          <p:cNvPr id="13" name="Text Placeholder 2">
            <a:extLst>
              <a:ext uri="{FF2B5EF4-FFF2-40B4-BE49-F238E27FC236}">
                <a16:creationId xmlns:a16="http://schemas.microsoft.com/office/drawing/2014/main" id="{EBC5A70D-6F43-5B41-8BC5-B707AB76A65F}"/>
              </a:ext>
            </a:extLst>
          </p:cNvPr>
          <p:cNvSpPr>
            <a:spLocks noGrp="1"/>
          </p:cNvSpPr>
          <p:nvPr>
            <p:ph type="body" idx="1"/>
          </p:nvPr>
        </p:nvSpPr>
        <p:spPr>
          <a:xfrm>
            <a:off x="2933700" y="2797255"/>
            <a:ext cx="3924300" cy="464499"/>
          </a:xfrm>
        </p:spPr>
        <p:txBody>
          <a:bodyPr/>
          <a:lstStyle/>
          <a:p>
            <a:endParaRPr lang="en-US"/>
          </a:p>
        </p:txBody>
      </p:sp>
      <p:pic>
        <p:nvPicPr>
          <p:cNvPr id="8" name="Content Placeholder 7" descr="Cloud Computing">
            <a:extLst>
              <a:ext uri="{FF2B5EF4-FFF2-40B4-BE49-F238E27FC236}">
                <a16:creationId xmlns:a16="http://schemas.microsoft.com/office/drawing/2014/main" id="{F44C7DDE-42CB-44E1-B37E-E96E604FB466}"/>
              </a:ext>
            </a:extLst>
          </p:cNvPr>
          <p:cNvPicPr>
            <a:picLocks noGrp="1" noChangeAspect="1"/>
          </p:cNvPicPr>
          <p:nvPr>
            <p:ph sz="half" idx="13"/>
          </p:nvPr>
        </p:nvPicPr>
        <p:blipFill>
          <a:blip r:embed="rId3"/>
          <a:srcRect r="8551" b="1"/>
          <a:stretch/>
        </p:blipFill>
        <p:spPr>
          <a:xfrm>
            <a:off x="2933700" y="3251596"/>
            <a:ext cx="3943627" cy="3234264"/>
          </a:xfrm>
          <a:noFill/>
        </p:spPr>
      </p:pic>
      <p:sp>
        <p:nvSpPr>
          <p:cNvPr id="15" name="Text Placeholder 4">
            <a:extLst>
              <a:ext uri="{FF2B5EF4-FFF2-40B4-BE49-F238E27FC236}">
                <a16:creationId xmlns:a16="http://schemas.microsoft.com/office/drawing/2014/main" id="{922CC6C6-F5A6-964A-0534-DF5D26A2E9E2}"/>
              </a:ext>
            </a:extLst>
          </p:cNvPr>
          <p:cNvSpPr>
            <a:spLocks noGrp="1"/>
          </p:cNvSpPr>
          <p:nvPr>
            <p:ph type="body" sz="quarter" idx="3"/>
          </p:nvPr>
        </p:nvSpPr>
        <p:spPr>
          <a:xfrm>
            <a:off x="7410173" y="2797255"/>
            <a:ext cx="3943627" cy="464499"/>
          </a:xfrm>
        </p:spPr>
        <p:txBody>
          <a:bodyPr/>
          <a:lstStyle/>
          <a:p>
            <a:endParaRPr lang="en-US"/>
          </a:p>
        </p:txBody>
      </p:sp>
      <p:sp>
        <p:nvSpPr>
          <p:cNvPr id="6" name="Content Placeholder 5">
            <a:extLst>
              <a:ext uri="{FF2B5EF4-FFF2-40B4-BE49-F238E27FC236}">
                <a16:creationId xmlns:a16="http://schemas.microsoft.com/office/drawing/2014/main" id="{B1B925CE-47F0-F5FF-769A-126C41DAD4E7}"/>
              </a:ext>
            </a:extLst>
          </p:cNvPr>
          <p:cNvSpPr>
            <a:spLocks noGrp="1"/>
          </p:cNvSpPr>
          <p:nvPr>
            <p:ph sz="half"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410173" y="3251595"/>
            <a:ext cx="3943627" cy="3234264"/>
          </a:xfrm>
        </p:spPr>
        <p:txBody>
          <a:bodyPr>
            <a:normAutofit/>
          </a:bodyPr>
          <a:lstStyle/>
          <a:p>
            <a:pPr marL="0" indent="0">
              <a:lnSpc>
                <a:spcPct val="90000"/>
              </a:lnSpc>
              <a:spcBef>
                <a:spcPts val="2500"/>
              </a:spcBef>
              <a:buNone/>
            </a:pPr>
            <a:r>
              <a:rPr lang="en-US" sz="900" b="1"/>
              <a:t>Automatic Scaling</a:t>
            </a:r>
          </a:p>
          <a:p>
            <a:pPr marL="0" lvl="1" indent="0">
              <a:lnSpc>
                <a:spcPct val="90000"/>
              </a:lnSpc>
              <a:buNone/>
            </a:pPr>
            <a:r>
              <a:rPr lang="en-US" sz="900"/>
              <a:t>BigQuery offers automatic scaling to accommodate varying workloads, ensuring optimal performance without manual intervention.</a:t>
            </a:r>
          </a:p>
          <a:p>
            <a:pPr marL="0" indent="0">
              <a:lnSpc>
                <a:spcPct val="90000"/>
              </a:lnSpc>
              <a:spcBef>
                <a:spcPts val="2500"/>
              </a:spcBef>
              <a:buNone/>
            </a:pPr>
            <a:r>
              <a:rPr lang="en-US" sz="900" b="1"/>
              <a:t>Real-Time Analytics</a:t>
            </a:r>
          </a:p>
          <a:p>
            <a:pPr marL="0" lvl="1" indent="0">
              <a:lnSpc>
                <a:spcPct val="90000"/>
              </a:lnSpc>
              <a:buNone/>
            </a:pPr>
            <a:r>
              <a:rPr lang="en-US" sz="900"/>
              <a:t>With real-time analytics, BigQuery allows users to gain insights from data as it is generated, enabling timely decision-making.</a:t>
            </a:r>
          </a:p>
          <a:p>
            <a:pPr marL="0" indent="0">
              <a:lnSpc>
                <a:spcPct val="90000"/>
              </a:lnSpc>
              <a:spcBef>
                <a:spcPts val="2500"/>
              </a:spcBef>
              <a:buNone/>
            </a:pPr>
            <a:r>
              <a:rPr lang="en-US" sz="900" b="1"/>
              <a:t>Complex Queries Support</a:t>
            </a:r>
          </a:p>
          <a:p>
            <a:pPr marL="0" lvl="1" indent="0">
              <a:lnSpc>
                <a:spcPct val="90000"/>
              </a:lnSpc>
              <a:buNone/>
            </a:pPr>
            <a:r>
              <a:rPr lang="en-US" sz="900"/>
              <a:t>BigQuery supports complex queries, allowing users to execute intricate data analyses efficiently and effectively.</a:t>
            </a:r>
          </a:p>
          <a:p>
            <a:pPr marL="0" indent="0">
              <a:lnSpc>
                <a:spcPct val="90000"/>
              </a:lnSpc>
              <a:spcBef>
                <a:spcPts val="2500"/>
              </a:spcBef>
              <a:buNone/>
            </a:pPr>
            <a:r>
              <a:rPr lang="en-US" sz="900" b="1"/>
              <a:t>Security Features</a:t>
            </a:r>
          </a:p>
          <a:p>
            <a:pPr marL="0" lvl="1" indent="0">
              <a:lnSpc>
                <a:spcPct val="90000"/>
              </a:lnSpc>
              <a:buNone/>
            </a:pPr>
            <a:r>
              <a:rPr lang="en-US" sz="900"/>
              <a:t>BigQuery includes robust security features to protect data, ensuring compliance and safeguarding sensitive information.</a:t>
            </a:r>
          </a:p>
        </p:txBody>
      </p:sp>
      <p:sp>
        <p:nvSpPr>
          <p:cNvPr id="7" name="Slide Number Placeholder 6">
            <a:extLst>
              <a:ext uri="{FF2B5EF4-FFF2-40B4-BE49-F238E27FC236}">
                <a16:creationId xmlns:a16="http://schemas.microsoft.com/office/drawing/2014/main" id="{D0550A47-6307-9B27-7D98-5EC44600852F}"/>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21</a:t>
            </a:fld>
            <a:endParaRPr lang="en-US"/>
          </a:p>
        </p:txBody>
      </p:sp>
    </p:spTree>
    <p:extLst>
      <p:ext uri="{BB962C8B-B14F-4D97-AF65-F5344CB8AC3E}">
        <p14:creationId xmlns:p14="http://schemas.microsoft.com/office/powerpoint/2010/main" val="3416198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D2C2A-5C01-F016-4E79-EAF1999B63A7}"/>
              </a:ext>
            </a:extLst>
          </p:cNvPr>
          <p:cNvSpPr>
            <a:spLocks noGrp="1"/>
          </p:cNvSpPr>
          <p:nvPr>
            <p:ph type="title"/>
          </p:nvPr>
        </p:nvSpPr>
        <p:spPr>
          <a:xfrm>
            <a:off x="1341120" y="558801"/>
            <a:ext cx="9953308" cy="1780860"/>
          </a:xfrm>
        </p:spPr>
        <p:txBody>
          <a:bodyPr anchor="b">
            <a:normAutofit/>
          </a:bodyPr>
          <a:lstStyle/>
          <a:p>
            <a:r>
              <a:rPr lang="en-IN"/>
              <a:t>Use Cases and Applications</a:t>
            </a:r>
          </a:p>
        </p:txBody>
      </p:sp>
      <p:sp>
        <p:nvSpPr>
          <p:cNvPr id="13" name="Text Placeholder 2">
            <a:extLst>
              <a:ext uri="{FF2B5EF4-FFF2-40B4-BE49-F238E27FC236}">
                <a16:creationId xmlns:a16="http://schemas.microsoft.com/office/drawing/2014/main" id="{253BCAF5-CC04-1BD1-FD2B-C4644B68AFC2}"/>
              </a:ext>
            </a:extLst>
          </p:cNvPr>
          <p:cNvSpPr>
            <a:spLocks noGrp="1"/>
          </p:cNvSpPr>
          <p:nvPr>
            <p:ph type="body" idx="1"/>
          </p:nvPr>
        </p:nvSpPr>
        <p:spPr>
          <a:xfrm>
            <a:off x="1341120" y="2960877"/>
            <a:ext cx="2722880" cy="351284"/>
          </a:xfrm>
        </p:spPr>
        <p:txBody>
          <a:bodyPr/>
          <a:lstStyle/>
          <a:p>
            <a:endParaRPr lang="en-US"/>
          </a:p>
        </p:txBody>
      </p:sp>
      <p:sp>
        <p:nvSpPr>
          <p:cNvPr id="6" name="Content Placeholder 5">
            <a:extLst>
              <a:ext uri="{FF2B5EF4-FFF2-40B4-BE49-F238E27FC236}">
                <a16:creationId xmlns:a16="http://schemas.microsoft.com/office/drawing/2014/main" id="{ED63BABB-EF34-D988-0167-1C805B876BA6}"/>
              </a:ext>
            </a:extLst>
          </p:cNvPr>
          <p:cNvSpPr>
            <a:spLocks noGrp="1"/>
          </p:cNvSpPr>
          <p:nvPr>
            <p:ph sz="half" idx="1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341120" y="3392035"/>
            <a:ext cx="2722880" cy="2907164"/>
          </a:xfrm>
        </p:spPr>
        <p:txBody>
          <a:bodyPr>
            <a:normAutofit/>
          </a:bodyPr>
          <a:lstStyle/>
          <a:p>
            <a:pPr marL="0" indent="0">
              <a:lnSpc>
                <a:spcPct val="90000"/>
              </a:lnSpc>
              <a:spcBef>
                <a:spcPts val="2500"/>
              </a:spcBef>
              <a:buNone/>
            </a:pPr>
            <a:r>
              <a:rPr lang="en-US" sz="900" b="1"/>
              <a:t>Data Analytics</a:t>
            </a:r>
          </a:p>
          <a:p>
            <a:pPr marL="0" lvl="1" indent="0">
              <a:lnSpc>
                <a:spcPct val="90000"/>
              </a:lnSpc>
              <a:buNone/>
            </a:pPr>
            <a:r>
              <a:rPr lang="en-US" sz="900"/>
              <a:t>BigQuery enables efficient data analytics across industries, transforming raw data into actionable insights.</a:t>
            </a:r>
          </a:p>
          <a:p>
            <a:pPr marL="0" indent="0">
              <a:lnSpc>
                <a:spcPct val="90000"/>
              </a:lnSpc>
              <a:spcBef>
                <a:spcPts val="2500"/>
              </a:spcBef>
              <a:buNone/>
            </a:pPr>
            <a:r>
              <a:rPr lang="en-US" sz="900" b="1"/>
              <a:t>Reporting Capabilities</a:t>
            </a:r>
          </a:p>
          <a:p>
            <a:pPr marL="0" lvl="1" indent="0">
              <a:lnSpc>
                <a:spcPct val="90000"/>
              </a:lnSpc>
              <a:buNone/>
            </a:pPr>
            <a:r>
              <a:rPr lang="en-US" sz="900"/>
              <a:t>With its robust reporting features, BigQuery allows businesses to generate comprehensive reports to inform decision-making.</a:t>
            </a:r>
          </a:p>
          <a:p>
            <a:pPr marL="0" indent="0">
              <a:lnSpc>
                <a:spcPct val="90000"/>
              </a:lnSpc>
              <a:spcBef>
                <a:spcPts val="2500"/>
              </a:spcBef>
              <a:buNone/>
            </a:pPr>
            <a:r>
              <a:rPr lang="en-US" sz="900" b="1"/>
              <a:t>Machine Learning Integration</a:t>
            </a:r>
          </a:p>
          <a:p>
            <a:pPr marL="0" lvl="1" indent="0">
              <a:lnSpc>
                <a:spcPct val="90000"/>
              </a:lnSpc>
              <a:buNone/>
            </a:pPr>
            <a:r>
              <a:rPr lang="en-US" sz="900"/>
              <a:t>BigQuery's support for machine learning tasks makes it a powerful tool for predictive analytics and model development.</a:t>
            </a:r>
          </a:p>
        </p:txBody>
      </p:sp>
      <p:sp>
        <p:nvSpPr>
          <p:cNvPr id="15" name="Text Placeholder 4">
            <a:extLst>
              <a:ext uri="{FF2B5EF4-FFF2-40B4-BE49-F238E27FC236}">
                <a16:creationId xmlns:a16="http://schemas.microsoft.com/office/drawing/2014/main" id="{B8977061-5979-6BFA-7682-F63CD57B7797}"/>
              </a:ext>
            </a:extLst>
          </p:cNvPr>
          <p:cNvSpPr>
            <a:spLocks noGrp="1"/>
          </p:cNvSpPr>
          <p:nvPr>
            <p:ph type="body" idx="10"/>
          </p:nvPr>
        </p:nvSpPr>
        <p:spPr>
          <a:xfrm>
            <a:off x="4754881" y="2960877"/>
            <a:ext cx="5516880" cy="351284"/>
          </a:xfrm>
        </p:spPr>
        <p:txBody>
          <a:bodyPr/>
          <a:lstStyle/>
          <a:p>
            <a:endParaRPr lang="en-US"/>
          </a:p>
        </p:txBody>
      </p:sp>
      <p:pic>
        <p:nvPicPr>
          <p:cNvPr id="8" name="Content Placeholder 7" descr="Medical interface of the future, a system for managing medical data obtained by scanning the neural network of the human brain. Thanks to modern technologies and the help of neural networks, it is possible to make predictions and diagnose diseases at an early stage.">
            <a:extLst>
              <a:ext uri="{FF2B5EF4-FFF2-40B4-BE49-F238E27FC236}">
                <a16:creationId xmlns:a16="http://schemas.microsoft.com/office/drawing/2014/main" id="{40E2117E-701A-43CD-90E5-B2C2A0D6115F}"/>
              </a:ext>
            </a:extLst>
          </p:cNvPr>
          <p:cNvPicPr>
            <a:picLocks noGrp="1" noChangeAspect="1"/>
          </p:cNvPicPr>
          <p:nvPr>
            <p:ph sz="half" idx="14"/>
          </p:nvPr>
        </p:nvPicPr>
        <p:blipFill>
          <a:blip r:embed="rId3"/>
          <a:srcRect r="4178" b="-2"/>
          <a:stretch/>
        </p:blipFill>
        <p:spPr>
          <a:xfrm>
            <a:off x="4754881" y="3324859"/>
            <a:ext cx="5506720" cy="3031489"/>
          </a:xfrm>
          <a:noFill/>
        </p:spPr>
      </p:pic>
      <p:sp>
        <p:nvSpPr>
          <p:cNvPr id="7" name="Slide Number Placeholder 6">
            <a:extLst>
              <a:ext uri="{FF2B5EF4-FFF2-40B4-BE49-F238E27FC236}">
                <a16:creationId xmlns:a16="http://schemas.microsoft.com/office/drawing/2014/main" id="{04E0D9FA-2CF5-4F7C-F641-9BBC9805CFD6}"/>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22</a:t>
            </a:fld>
            <a:endParaRPr lang="en-US"/>
          </a:p>
        </p:txBody>
      </p:sp>
    </p:spTree>
    <p:extLst>
      <p:ext uri="{BB962C8B-B14F-4D97-AF65-F5344CB8AC3E}">
        <p14:creationId xmlns:p14="http://schemas.microsoft.com/office/powerpoint/2010/main" val="497439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0456-6F7E-0B8F-D873-6A8E64E240B1}"/>
              </a:ext>
            </a:extLst>
          </p:cNvPr>
          <p:cNvSpPr>
            <a:spLocks noGrp="1"/>
          </p:cNvSpPr>
          <p:nvPr>
            <p:ph type="ctrTitle"/>
          </p:nvPr>
        </p:nvSpPr>
        <p:spPr>
          <a:xfrm>
            <a:off x="6991350" y="487018"/>
            <a:ext cx="4179570" cy="3377354"/>
          </a:xfrm>
        </p:spPr>
        <p:txBody>
          <a:bodyPr anchor="b">
            <a:normAutofit/>
          </a:bodyPr>
          <a:lstStyle/>
          <a:p>
            <a:r>
              <a:rPr lang="en-IN"/>
              <a:t>Getting Started with BigQuery</a:t>
            </a:r>
          </a:p>
        </p:txBody>
      </p:sp>
      <p:sp>
        <p:nvSpPr>
          <p:cNvPr id="4" name="Slide Number Placeholder 3" hidden="1">
            <a:extLst>
              <a:ext uri="{FF2B5EF4-FFF2-40B4-BE49-F238E27FC236}">
                <a16:creationId xmlns:a16="http://schemas.microsoft.com/office/drawing/2014/main" id="{619E5C3E-7587-9B53-8CED-7778491DC53A}"/>
              </a:ext>
            </a:extLst>
          </p:cNvPr>
          <p:cNvSpPr>
            <a:spLocks noGrp="1"/>
          </p:cNvSpPr>
          <p:nvPr>
            <p:ph type="sldNum" sz="quarter" idx="4294967295"/>
          </p:nvPr>
        </p:nvSpPr>
        <p:spPr>
          <a:xfrm>
            <a:off x="9579428" y="6356350"/>
            <a:ext cx="1774371" cy="365125"/>
          </a:xfrm>
        </p:spPr>
        <p:txBody>
          <a:bodyPr/>
          <a:lstStyle/>
          <a:p>
            <a:pPr>
              <a:spcAft>
                <a:spcPts val="600"/>
              </a:spcAft>
            </a:pPr>
            <a:fld id="{A49DFD55-3C28-40EF-9E31-A92D2E4017FF}" type="slidenum">
              <a:rPr lang="en-US" smtClean="0"/>
              <a:pPr>
                <a:spcAft>
                  <a:spcPts val="600"/>
                </a:spcAft>
              </a:pPr>
              <a:t>23</a:t>
            </a:fld>
            <a:endParaRPr lang="en-US"/>
          </a:p>
        </p:txBody>
      </p:sp>
    </p:spTree>
    <p:extLst>
      <p:ext uri="{BB962C8B-B14F-4D97-AF65-F5344CB8AC3E}">
        <p14:creationId xmlns:p14="http://schemas.microsoft.com/office/powerpoint/2010/main" val="2611324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8A93-1DF7-65C3-4B0D-057244153368}"/>
              </a:ext>
            </a:extLst>
          </p:cNvPr>
          <p:cNvSpPr>
            <a:spLocks noGrp="1"/>
          </p:cNvSpPr>
          <p:nvPr>
            <p:ph type="title"/>
          </p:nvPr>
        </p:nvSpPr>
        <p:spPr>
          <a:xfrm>
            <a:off x="1341120" y="558801"/>
            <a:ext cx="9953308" cy="1780860"/>
          </a:xfrm>
        </p:spPr>
        <p:txBody>
          <a:bodyPr anchor="b">
            <a:normAutofit/>
          </a:bodyPr>
          <a:lstStyle/>
          <a:p>
            <a:r>
              <a:rPr lang="en-IN"/>
              <a:t>Setting up a BigQuery Environment</a:t>
            </a:r>
          </a:p>
        </p:txBody>
      </p:sp>
      <p:sp>
        <p:nvSpPr>
          <p:cNvPr id="13" name="Text Placeholder 2">
            <a:extLst>
              <a:ext uri="{FF2B5EF4-FFF2-40B4-BE49-F238E27FC236}">
                <a16:creationId xmlns:a16="http://schemas.microsoft.com/office/drawing/2014/main" id="{654BABD0-A18C-4696-D044-6511907EC2D3}"/>
              </a:ext>
            </a:extLst>
          </p:cNvPr>
          <p:cNvSpPr>
            <a:spLocks noGrp="1"/>
          </p:cNvSpPr>
          <p:nvPr>
            <p:ph type="body" idx="1"/>
          </p:nvPr>
        </p:nvSpPr>
        <p:spPr>
          <a:xfrm>
            <a:off x="1341120" y="2960877"/>
            <a:ext cx="2722880" cy="351284"/>
          </a:xfrm>
        </p:spPr>
        <p:txBody>
          <a:bodyPr/>
          <a:lstStyle/>
          <a:p>
            <a:endParaRPr lang="en-US"/>
          </a:p>
        </p:txBody>
      </p:sp>
      <p:sp>
        <p:nvSpPr>
          <p:cNvPr id="6" name="Content Placeholder 5">
            <a:extLst>
              <a:ext uri="{FF2B5EF4-FFF2-40B4-BE49-F238E27FC236}">
                <a16:creationId xmlns:a16="http://schemas.microsoft.com/office/drawing/2014/main" id="{87F40BED-D041-04D2-8B3F-44DFFF499C8A}"/>
              </a:ext>
            </a:extLst>
          </p:cNvPr>
          <p:cNvSpPr>
            <a:spLocks noGrp="1"/>
          </p:cNvSpPr>
          <p:nvPr>
            <p:ph sz="half" idx="1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341120" y="3392035"/>
            <a:ext cx="2722880" cy="2907164"/>
          </a:xfrm>
        </p:spPr>
        <p:txBody>
          <a:bodyPr>
            <a:normAutofit/>
          </a:bodyPr>
          <a:lstStyle/>
          <a:p>
            <a:pPr marL="0" indent="0">
              <a:lnSpc>
                <a:spcPct val="90000"/>
              </a:lnSpc>
              <a:spcBef>
                <a:spcPts val="2500"/>
              </a:spcBef>
              <a:buNone/>
            </a:pPr>
            <a:r>
              <a:rPr lang="en-US" sz="1100" b="1"/>
              <a:t>Create Google Cloud Account</a:t>
            </a:r>
          </a:p>
          <a:p>
            <a:pPr marL="0" lvl="1" indent="0">
              <a:lnSpc>
                <a:spcPct val="90000"/>
              </a:lnSpc>
              <a:buNone/>
            </a:pPr>
            <a:r>
              <a:rPr lang="en-US" sz="1100"/>
              <a:t>The first step is to create a Google Cloud account which grants access to BigQuery and other cloud services.</a:t>
            </a:r>
          </a:p>
          <a:p>
            <a:pPr marL="0" indent="0">
              <a:lnSpc>
                <a:spcPct val="90000"/>
              </a:lnSpc>
              <a:spcBef>
                <a:spcPts val="2500"/>
              </a:spcBef>
              <a:buNone/>
            </a:pPr>
            <a:r>
              <a:rPr lang="en-US" sz="1100" b="1"/>
              <a:t>Navigate to BigQuery Console</a:t>
            </a:r>
          </a:p>
          <a:p>
            <a:pPr marL="0" lvl="1" indent="0">
              <a:lnSpc>
                <a:spcPct val="90000"/>
              </a:lnSpc>
              <a:buNone/>
            </a:pPr>
            <a:r>
              <a:rPr lang="en-US" sz="1100"/>
              <a:t>Once the account is created, navigate to the BigQuery console to access data management features and tools.</a:t>
            </a:r>
          </a:p>
          <a:p>
            <a:pPr marL="0" indent="0">
              <a:lnSpc>
                <a:spcPct val="90000"/>
              </a:lnSpc>
              <a:spcBef>
                <a:spcPts val="2500"/>
              </a:spcBef>
              <a:buNone/>
            </a:pPr>
            <a:r>
              <a:rPr lang="en-US" sz="1100" b="1"/>
              <a:t>Configure Datasets and Tables</a:t>
            </a:r>
          </a:p>
          <a:p>
            <a:pPr marL="0" lvl="1" indent="0">
              <a:lnSpc>
                <a:spcPct val="90000"/>
              </a:lnSpc>
              <a:buNone/>
            </a:pPr>
            <a:r>
              <a:rPr lang="en-US" sz="1100"/>
              <a:t>After accessing the console, configure datasets and tables to organize and manage your data effectively.</a:t>
            </a:r>
          </a:p>
        </p:txBody>
      </p:sp>
      <p:sp>
        <p:nvSpPr>
          <p:cNvPr id="15" name="Text Placeholder 4">
            <a:extLst>
              <a:ext uri="{FF2B5EF4-FFF2-40B4-BE49-F238E27FC236}">
                <a16:creationId xmlns:a16="http://schemas.microsoft.com/office/drawing/2014/main" id="{971137AB-C3B7-FEE6-CF98-52F4BF5DE126}"/>
              </a:ext>
            </a:extLst>
          </p:cNvPr>
          <p:cNvSpPr>
            <a:spLocks noGrp="1"/>
          </p:cNvSpPr>
          <p:nvPr>
            <p:ph type="body" idx="10"/>
          </p:nvPr>
        </p:nvSpPr>
        <p:spPr>
          <a:xfrm>
            <a:off x="4754881" y="2960877"/>
            <a:ext cx="5516880" cy="351284"/>
          </a:xfrm>
        </p:spPr>
        <p:txBody>
          <a:bodyPr/>
          <a:lstStyle/>
          <a:p>
            <a:endParaRPr lang="en-US"/>
          </a:p>
        </p:txBody>
      </p:sp>
      <p:pic>
        <p:nvPicPr>
          <p:cNvPr id="8" name="Content Placeholder 7" descr="A computer interface concept, monitoring a server room with network security and cloud computing.">
            <a:extLst>
              <a:ext uri="{FF2B5EF4-FFF2-40B4-BE49-F238E27FC236}">
                <a16:creationId xmlns:a16="http://schemas.microsoft.com/office/drawing/2014/main" id="{FA10E6A9-6619-47A0-8602-49C9E0F7CFE9}"/>
              </a:ext>
            </a:extLst>
          </p:cNvPr>
          <p:cNvPicPr>
            <a:picLocks noGrp="1" noChangeAspect="1"/>
          </p:cNvPicPr>
          <p:nvPr>
            <p:ph sz="half" idx="14"/>
          </p:nvPr>
        </p:nvPicPr>
        <p:blipFill>
          <a:blip r:embed="rId3"/>
          <a:stretch>
            <a:fillRect/>
          </a:stretch>
        </p:blipFill>
        <p:spPr>
          <a:xfrm>
            <a:off x="4813584" y="3324859"/>
            <a:ext cx="5389313" cy="3031489"/>
          </a:xfrm>
          <a:noFill/>
        </p:spPr>
      </p:pic>
      <p:sp>
        <p:nvSpPr>
          <p:cNvPr id="7" name="Slide Number Placeholder 6">
            <a:extLst>
              <a:ext uri="{FF2B5EF4-FFF2-40B4-BE49-F238E27FC236}">
                <a16:creationId xmlns:a16="http://schemas.microsoft.com/office/drawing/2014/main" id="{CCCD3F02-1110-13D7-39BD-2BEEAE4D0315}"/>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24</a:t>
            </a:fld>
            <a:endParaRPr lang="en-US"/>
          </a:p>
        </p:txBody>
      </p:sp>
    </p:spTree>
    <p:extLst>
      <p:ext uri="{BB962C8B-B14F-4D97-AF65-F5344CB8AC3E}">
        <p14:creationId xmlns:p14="http://schemas.microsoft.com/office/powerpoint/2010/main" val="935356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A796B-DC1B-F1B2-7518-9E1D3C72A42E}"/>
              </a:ext>
            </a:extLst>
          </p:cNvPr>
          <p:cNvSpPr>
            <a:spLocks noGrp="1"/>
          </p:cNvSpPr>
          <p:nvPr>
            <p:ph type="title"/>
          </p:nvPr>
        </p:nvSpPr>
        <p:spPr>
          <a:xfrm>
            <a:off x="838200" y="337192"/>
            <a:ext cx="5655197" cy="1997867"/>
          </a:xfrm>
        </p:spPr>
        <p:txBody>
          <a:bodyPr anchor="b">
            <a:normAutofit/>
          </a:bodyPr>
          <a:lstStyle/>
          <a:p>
            <a:r>
              <a:rPr lang="en-IN"/>
              <a:t>Loading and Querying Data</a:t>
            </a:r>
          </a:p>
        </p:txBody>
      </p:sp>
      <p:sp>
        <p:nvSpPr>
          <p:cNvPr id="13" name="Text Placeholder 2">
            <a:extLst>
              <a:ext uri="{FF2B5EF4-FFF2-40B4-BE49-F238E27FC236}">
                <a16:creationId xmlns:a16="http://schemas.microsoft.com/office/drawing/2014/main" id="{A69D6B3D-76AA-9F6C-D0BC-7D5CE12266CB}"/>
              </a:ext>
            </a:extLst>
          </p:cNvPr>
          <p:cNvSpPr>
            <a:spLocks noGrp="1"/>
          </p:cNvSpPr>
          <p:nvPr>
            <p:ph type="body" idx="1"/>
          </p:nvPr>
        </p:nvSpPr>
        <p:spPr>
          <a:xfrm>
            <a:off x="838200" y="2705177"/>
            <a:ext cx="5733772" cy="448990"/>
          </a:xfrm>
        </p:spPr>
        <p:txBody>
          <a:bodyPr/>
          <a:lstStyle/>
          <a:p>
            <a:endParaRPr lang="en-US"/>
          </a:p>
        </p:txBody>
      </p:sp>
      <p:pic>
        <p:nvPicPr>
          <p:cNvPr id="8" name="Content Placeholder 7" descr="3D Server with arrow - Data base">
            <a:extLst>
              <a:ext uri="{FF2B5EF4-FFF2-40B4-BE49-F238E27FC236}">
                <a16:creationId xmlns:a16="http://schemas.microsoft.com/office/drawing/2014/main" id="{9C33B837-E42C-432B-8E60-7C65EE9DB605}"/>
              </a:ext>
            </a:extLst>
          </p:cNvPr>
          <p:cNvPicPr>
            <a:picLocks noGrp="1" noChangeAspect="1"/>
          </p:cNvPicPr>
          <p:nvPr>
            <p:ph sz="half" idx="2"/>
          </p:nvPr>
        </p:nvPicPr>
        <p:blipFill>
          <a:blip r:embed="rId3"/>
          <a:srcRect t="20943" r="-1" b="30925"/>
          <a:stretch/>
        </p:blipFill>
        <p:spPr>
          <a:xfrm>
            <a:off x="838199" y="3154166"/>
            <a:ext cx="5733773" cy="3032733"/>
          </a:xfrm>
          <a:noFill/>
        </p:spPr>
      </p:pic>
      <p:sp>
        <p:nvSpPr>
          <p:cNvPr id="15" name="Text Placeholder 4">
            <a:extLst>
              <a:ext uri="{FF2B5EF4-FFF2-40B4-BE49-F238E27FC236}">
                <a16:creationId xmlns:a16="http://schemas.microsoft.com/office/drawing/2014/main" id="{D6BD7866-2C39-A511-2D0E-71560D21B07E}"/>
              </a:ext>
            </a:extLst>
          </p:cNvPr>
          <p:cNvSpPr>
            <a:spLocks noGrp="1"/>
          </p:cNvSpPr>
          <p:nvPr>
            <p:ph type="body" sz="quarter" idx="3"/>
          </p:nvPr>
        </p:nvSpPr>
        <p:spPr>
          <a:xfrm>
            <a:off x="7887108" y="2705177"/>
            <a:ext cx="3943627" cy="448989"/>
          </a:xfrm>
        </p:spPr>
        <p:txBody>
          <a:bodyPr/>
          <a:lstStyle/>
          <a:p>
            <a:endParaRPr lang="en-US"/>
          </a:p>
        </p:txBody>
      </p:sp>
      <p:sp>
        <p:nvSpPr>
          <p:cNvPr id="6" name="Content Placeholder 5">
            <a:extLst>
              <a:ext uri="{FF2B5EF4-FFF2-40B4-BE49-F238E27FC236}">
                <a16:creationId xmlns:a16="http://schemas.microsoft.com/office/drawing/2014/main" id="{03EE7AF0-2A51-6DCC-7CB0-AC2E35756DC1}"/>
              </a:ext>
            </a:extLst>
          </p:cNvPr>
          <p:cNvSpPr>
            <a:spLocks noGrp="1"/>
          </p:cNvSpPr>
          <p:nvPr>
            <p:ph sz="half"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887107" y="3164867"/>
            <a:ext cx="3943627" cy="3032733"/>
          </a:xfrm>
        </p:spPr>
        <p:txBody>
          <a:bodyPr>
            <a:normAutofit/>
          </a:bodyPr>
          <a:lstStyle/>
          <a:p>
            <a:pPr marL="0" indent="0">
              <a:lnSpc>
                <a:spcPct val="90000"/>
              </a:lnSpc>
              <a:spcBef>
                <a:spcPts val="2500"/>
              </a:spcBef>
              <a:buNone/>
            </a:pPr>
            <a:r>
              <a:rPr lang="en-US" sz="1300" b="1"/>
              <a:t>Data Loading Methods</a:t>
            </a:r>
          </a:p>
          <a:p>
            <a:pPr marL="0" lvl="1" indent="0">
              <a:lnSpc>
                <a:spcPct val="90000"/>
              </a:lnSpc>
              <a:buNone/>
            </a:pPr>
            <a:r>
              <a:rPr lang="en-US" sz="1300"/>
              <a:t>Loading data into BigQuery can be accomplished through various methods, including CSV uploads or real-time streaming.</a:t>
            </a:r>
          </a:p>
          <a:p>
            <a:pPr marL="0" indent="0">
              <a:lnSpc>
                <a:spcPct val="90000"/>
              </a:lnSpc>
              <a:spcBef>
                <a:spcPts val="2500"/>
              </a:spcBef>
              <a:buNone/>
            </a:pPr>
            <a:r>
              <a:rPr lang="en-US" sz="1300" b="1"/>
              <a:t>Standard SQL Queries</a:t>
            </a:r>
          </a:p>
          <a:p>
            <a:pPr marL="0" lvl="1" indent="0">
              <a:lnSpc>
                <a:spcPct val="90000"/>
              </a:lnSpc>
              <a:buNone/>
            </a:pPr>
            <a:r>
              <a:rPr lang="en-US" sz="1300"/>
              <a:t>Once data is loaded, users can perform queries using standard SQL syntax for effective data analysis.</a:t>
            </a:r>
          </a:p>
          <a:p>
            <a:pPr marL="0" indent="0">
              <a:lnSpc>
                <a:spcPct val="90000"/>
              </a:lnSpc>
              <a:spcBef>
                <a:spcPts val="2500"/>
              </a:spcBef>
              <a:buNone/>
            </a:pPr>
            <a:r>
              <a:rPr lang="en-US" sz="1300" b="1"/>
              <a:t>Powerful Data Analysis</a:t>
            </a:r>
          </a:p>
          <a:p>
            <a:pPr marL="0" lvl="1" indent="0">
              <a:lnSpc>
                <a:spcPct val="90000"/>
              </a:lnSpc>
              <a:buNone/>
            </a:pPr>
            <a:r>
              <a:rPr lang="en-US" sz="1300"/>
              <a:t>The ability to query data with SQL allows for in-depth and powerful analysis of large datasets.</a:t>
            </a:r>
          </a:p>
        </p:txBody>
      </p:sp>
      <p:sp>
        <p:nvSpPr>
          <p:cNvPr id="7" name="Slide Number Placeholder 6">
            <a:extLst>
              <a:ext uri="{FF2B5EF4-FFF2-40B4-BE49-F238E27FC236}">
                <a16:creationId xmlns:a16="http://schemas.microsoft.com/office/drawing/2014/main" id="{931AF2E1-C95F-DF7E-4C34-7AA97FBB085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25</a:t>
            </a:fld>
            <a:endParaRPr lang="en-US"/>
          </a:p>
        </p:txBody>
      </p:sp>
    </p:spTree>
    <p:extLst>
      <p:ext uri="{BB962C8B-B14F-4D97-AF65-F5344CB8AC3E}">
        <p14:creationId xmlns:p14="http://schemas.microsoft.com/office/powerpoint/2010/main" val="157576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0A75A-8507-C035-15FC-F9905E5E3FD7}"/>
              </a:ext>
            </a:extLst>
          </p:cNvPr>
          <p:cNvSpPr>
            <a:spLocks noGrp="1"/>
          </p:cNvSpPr>
          <p:nvPr>
            <p:ph type="title"/>
          </p:nvPr>
        </p:nvSpPr>
        <p:spPr>
          <a:xfrm>
            <a:off x="1341120" y="558801"/>
            <a:ext cx="9953308" cy="1780860"/>
          </a:xfrm>
        </p:spPr>
        <p:txBody>
          <a:bodyPr anchor="b">
            <a:normAutofit/>
          </a:bodyPr>
          <a:lstStyle/>
          <a:p>
            <a:r>
              <a:rPr lang="en-IN"/>
              <a:t>Optimization and Performance Tips</a:t>
            </a:r>
          </a:p>
        </p:txBody>
      </p:sp>
      <p:sp>
        <p:nvSpPr>
          <p:cNvPr id="13" name="Text Placeholder 2">
            <a:extLst>
              <a:ext uri="{FF2B5EF4-FFF2-40B4-BE49-F238E27FC236}">
                <a16:creationId xmlns:a16="http://schemas.microsoft.com/office/drawing/2014/main" id="{C9C6B28B-7F49-134C-19AA-6FF6234A3BCA}"/>
              </a:ext>
            </a:extLst>
          </p:cNvPr>
          <p:cNvSpPr>
            <a:spLocks noGrp="1"/>
          </p:cNvSpPr>
          <p:nvPr>
            <p:ph type="body" idx="1"/>
          </p:nvPr>
        </p:nvSpPr>
        <p:spPr>
          <a:xfrm>
            <a:off x="1341120" y="2960877"/>
            <a:ext cx="2722880" cy="351284"/>
          </a:xfrm>
        </p:spPr>
        <p:txBody>
          <a:bodyPr/>
          <a:lstStyle/>
          <a:p>
            <a:endParaRPr lang="en-US"/>
          </a:p>
        </p:txBody>
      </p:sp>
      <p:sp>
        <p:nvSpPr>
          <p:cNvPr id="6" name="Content Placeholder 5">
            <a:extLst>
              <a:ext uri="{FF2B5EF4-FFF2-40B4-BE49-F238E27FC236}">
                <a16:creationId xmlns:a16="http://schemas.microsoft.com/office/drawing/2014/main" id="{71C2D591-0099-AFE5-1064-97876050CF6B}"/>
              </a:ext>
            </a:extLst>
          </p:cNvPr>
          <p:cNvSpPr>
            <a:spLocks noGrp="1"/>
          </p:cNvSpPr>
          <p:nvPr>
            <p:ph sz="half" idx="1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341120" y="3392035"/>
            <a:ext cx="2722880" cy="2907164"/>
          </a:xfrm>
        </p:spPr>
        <p:txBody>
          <a:bodyPr>
            <a:normAutofit/>
          </a:bodyPr>
          <a:lstStyle/>
          <a:p>
            <a:pPr marL="0" indent="0">
              <a:lnSpc>
                <a:spcPct val="90000"/>
              </a:lnSpc>
              <a:spcBef>
                <a:spcPts val="2500"/>
              </a:spcBef>
              <a:buNone/>
            </a:pPr>
            <a:r>
              <a:rPr lang="en-US" sz="1000" b="1"/>
              <a:t>Partitioned Tables</a:t>
            </a:r>
          </a:p>
          <a:p>
            <a:pPr marL="0" lvl="1" indent="0">
              <a:lnSpc>
                <a:spcPct val="90000"/>
              </a:lnSpc>
              <a:buNone/>
            </a:pPr>
            <a:r>
              <a:rPr lang="en-US" sz="1000"/>
              <a:t>Using partitioned tables can significantly improve query performance by limiting the amount of data scanned during execution.</a:t>
            </a:r>
          </a:p>
          <a:p>
            <a:pPr marL="0" indent="0">
              <a:lnSpc>
                <a:spcPct val="90000"/>
              </a:lnSpc>
              <a:spcBef>
                <a:spcPts val="2500"/>
              </a:spcBef>
              <a:buNone/>
            </a:pPr>
            <a:r>
              <a:rPr lang="en-US" sz="1000" b="1"/>
              <a:t>Clustering</a:t>
            </a:r>
          </a:p>
          <a:p>
            <a:pPr marL="0" lvl="1" indent="0">
              <a:lnSpc>
                <a:spcPct val="90000"/>
              </a:lnSpc>
              <a:buNone/>
            </a:pPr>
            <a:r>
              <a:rPr lang="en-US" sz="1000"/>
              <a:t>Clustering data can help to further optimize queries by grouping similar data together, reducing query times.</a:t>
            </a:r>
          </a:p>
          <a:p>
            <a:pPr marL="0" indent="0">
              <a:lnSpc>
                <a:spcPct val="90000"/>
              </a:lnSpc>
              <a:spcBef>
                <a:spcPts val="2500"/>
              </a:spcBef>
              <a:buNone/>
            </a:pPr>
            <a:r>
              <a:rPr lang="en-US" sz="1000" b="1"/>
              <a:t>Query Structuring</a:t>
            </a:r>
          </a:p>
          <a:p>
            <a:pPr marL="0" lvl="1" indent="0">
              <a:lnSpc>
                <a:spcPct val="90000"/>
              </a:lnSpc>
              <a:buNone/>
            </a:pPr>
            <a:r>
              <a:rPr lang="en-US" sz="1000"/>
              <a:t>Proper query structuring is essential for performance. Well-structured queries are easier for the database to optimize.</a:t>
            </a:r>
          </a:p>
        </p:txBody>
      </p:sp>
      <p:sp>
        <p:nvSpPr>
          <p:cNvPr id="15" name="Text Placeholder 4">
            <a:extLst>
              <a:ext uri="{FF2B5EF4-FFF2-40B4-BE49-F238E27FC236}">
                <a16:creationId xmlns:a16="http://schemas.microsoft.com/office/drawing/2014/main" id="{5D1F4E83-0268-E447-8B7D-F2FFB60D5456}"/>
              </a:ext>
            </a:extLst>
          </p:cNvPr>
          <p:cNvSpPr>
            <a:spLocks noGrp="1"/>
          </p:cNvSpPr>
          <p:nvPr>
            <p:ph type="body" idx="10"/>
          </p:nvPr>
        </p:nvSpPr>
        <p:spPr>
          <a:xfrm>
            <a:off x="4754881" y="2960877"/>
            <a:ext cx="5516880" cy="351284"/>
          </a:xfrm>
        </p:spPr>
        <p:txBody>
          <a:bodyPr/>
          <a:lstStyle/>
          <a:p>
            <a:endParaRPr lang="en-US"/>
          </a:p>
        </p:txBody>
      </p:sp>
      <p:pic>
        <p:nvPicPr>
          <p:cNvPr id="8" name="Content Placeholder 7" descr="Illustration of programming code">
            <a:extLst>
              <a:ext uri="{FF2B5EF4-FFF2-40B4-BE49-F238E27FC236}">
                <a16:creationId xmlns:a16="http://schemas.microsoft.com/office/drawing/2014/main" id="{47588ACA-3AD8-4E42-8DB6-A43733C01D4C}"/>
              </a:ext>
            </a:extLst>
          </p:cNvPr>
          <p:cNvPicPr>
            <a:picLocks noGrp="1" noChangeAspect="1"/>
          </p:cNvPicPr>
          <p:nvPr>
            <p:ph sz="half" idx="14"/>
          </p:nvPr>
        </p:nvPicPr>
        <p:blipFill>
          <a:blip r:embed="rId3"/>
          <a:srcRect l="1212" r="7960" b="-3"/>
          <a:stretch/>
        </p:blipFill>
        <p:spPr>
          <a:xfrm>
            <a:off x="4754881" y="3324859"/>
            <a:ext cx="5506720" cy="3031489"/>
          </a:xfrm>
          <a:noFill/>
        </p:spPr>
      </p:pic>
      <p:sp>
        <p:nvSpPr>
          <p:cNvPr id="7" name="Slide Number Placeholder 6">
            <a:extLst>
              <a:ext uri="{FF2B5EF4-FFF2-40B4-BE49-F238E27FC236}">
                <a16:creationId xmlns:a16="http://schemas.microsoft.com/office/drawing/2014/main" id="{2F3EF713-8E34-1AC0-F392-6342DBF17673}"/>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26</a:t>
            </a:fld>
            <a:endParaRPr lang="en-US"/>
          </a:p>
        </p:txBody>
      </p:sp>
    </p:spTree>
    <p:extLst>
      <p:ext uri="{BB962C8B-B14F-4D97-AF65-F5344CB8AC3E}">
        <p14:creationId xmlns:p14="http://schemas.microsoft.com/office/powerpoint/2010/main" val="3583615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D3F6-8251-6346-C541-0E7044B4D569}"/>
              </a:ext>
            </a:extLst>
          </p:cNvPr>
          <p:cNvSpPr>
            <a:spLocks noGrp="1"/>
          </p:cNvSpPr>
          <p:nvPr>
            <p:ph type="ctrTitle"/>
          </p:nvPr>
        </p:nvSpPr>
        <p:spPr>
          <a:xfrm>
            <a:off x="4267200" y="1615736"/>
            <a:ext cx="4179570" cy="1524735"/>
          </a:xfrm>
        </p:spPr>
        <p:txBody>
          <a:bodyPr anchor="b">
            <a:normAutofit/>
          </a:bodyPr>
          <a:lstStyle/>
          <a:p>
            <a:r>
              <a:rPr lang="en-IN"/>
              <a:t>Conclusion</a:t>
            </a:r>
          </a:p>
        </p:txBody>
      </p:sp>
      <p:sp>
        <p:nvSpPr>
          <p:cNvPr id="3" name="Content Placeholder 2">
            <a:extLst>
              <a:ext uri="{FF2B5EF4-FFF2-40B4-BE49-F238E27FC236}">
                <a16:creationId xmlns:a16="http://schemas.microsoft.com/office/drawing/2014/main" id="{743DD858-1C11-97E0-A1FE-A97C601D8BF4}"/>
              </a:ext>
            </a:extLst>
          </p:cNvPr>
          <p:cNvSpPr>
            <a:spLocks noGrp="1"/>
          </p:cNvSpPr>
          <p:nvPr>
            <p:ph type="subTitle"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267200" y="3238103"/>
            <a:ext cx="4179570" cy="2850181"/>
          </a:xfrm>
        </p:spPr>
        <p:txBody>
          <a:bodyPr>
            <a:normAutofit/>
          </a:bodyPr>
          <a:lstStyle/>
          <a:p>
            <a:pPr marL="0" indent="0">
              <a:spcBef>
                <a:spcPts val="2500"/>
              </a:spcBef>
              <a:buNone/>
            </a:pPr>
            <a:r>
              <a:rPr lang="en-US" sz="1100" b="1"/>
              <a:t>Importance of Data Warehousing</a:t>
            </a:r>
          </a:p>
          <a:p>
            <a:pPr marL="0" lvl="1" indent="0" algn="l">
              <a:buNone/>
            </a:pPr>
            <a:r>
              <a:rPr lang="en-US" sz="1100"/>
              <a:t>Data warehousing fundamentals are crucial for efficient data management and analytics, enabling better decision-making.</a:t>
            </a:r>
          </a:p>
          <a:p>
            <a:pPr marL="0" indent="0">
              <a:spcBef>
                <a:spcPts val="2500"/>
              </a:spcBef>
              <a:buNone/>
            </a:pPr>
            <a:r>
              <a:rPr lang="en-US" sz="1100" b="1"/>
              <a:t>Utilizing BigQuery</a:t>
            </a:r>
          </a:p>
          <a:p>
            <a:pPr marL="0" lvl="1" indent="0" algn="l">
              <a:buNone/>
            </a:pPr>
            <a:r>
              <a:rPr lang="en-US" sz="1100"/>
              <a:t>Tools like Google Cloud BigQuery provide powerful capabilities for processing and analyzing large datasets quickly.</a:t>
            </a:r>
          </a:p>
          <a:p>
            <a:pPr marL="0" indent="0">
              <a:spcBef>
                <a:spcPts val="2500"/>
              </a:spcBef>
              <a:buNone/>
            </a:pPr>
            <a:r>
              <a:rPr lang="en-US" sz="1100" b="1"/>
              <a:t>Gaining Insights</a:t>
            </a:r>
          </a:p>
          <a:p>
            <a:pPr marL="0" lvl="1" indent="0" algn="l">
              <a:buNone/>
            </a:pPr>
            <a:r>
              <a:rPr lang="en-US" sz="1100"/>
              <a:t>With the right design and practices in place, businesses can uncover valuable insights from their data effectively.</a:t>
            </a:r>
          </a:p>
        </p:txBody>
      </p:sp>
      <p:sp>
        <p:nvSpPr>
          <p:cNvPr id="4" name="Slide Number Placeholder 3">
            <a:extLst>
              <a:ext uri="{FF2B5EF4-FFF2-40B4-BE49-F238E27FC236}">
                <a16:creationId xmlns:a16="http://schemas.microsoft.com/office/drawing/2014/main" id="{370577DF-A83C-782C-79AC-DAB2D1DFE82F}"/>
              </a:ext>
            </a:extLst>
          </p:cNvPr>
          <p:cNvSpPr>
            <a:spLocks noGrp="1"/>
          </p:cNvSpPr>
          <p:nvPr>
            <p:ph type="sldNum" sz="quarter" idx="12"/>
          </p:nvPr>
        </p:nvSpPr>
        <p:spPr>
          <a:xfrm>
            <a:off x="9579428" y="6356350"/>
            <a:ext cx="1774371" cy="365125"/>
          </a:xfrm>
        </p:spPr>
        <p:txBody>
          <a:bodyPr anchor="ctr">
            <a:normAutofit/>
          </a:bodyPr>
          <a:lstStyle/>
          <a:p>
            <a:pPr>
              <a:spcAft>
                <a:spcPts val="600"/>
              </a:spcAft>
            </a:pPr>
            <a:fld id="{A49DFD55-3C28-40EF-9E31-A92D2E4017FF}" type="slidenum">
              <a:rPr lang="en-US" smtClean="0"/>
              <a:pPr>
                <a:spcAft>
                  <a:spcPts val="600"/>
                </a:spcAft>
              </a:pPr>
              <a:t>27</a:t>
            </a:fld>
            <a:endParaRPr lang="en-US"/>
          </a:p>
        </p:txBody>
      </p:sp>
    </p:spTree>
    <p:extLst>
      <p:ext uri="{BB962C8B-B14F-4D97-AF65-F5344CB8AC3E}">
        <p14:creationId xmlns:p14="http://schemas.microsoft.com/office/powerpoint/2010/main" val="1658530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6162-EBC2-B6AF-9226-0AAF3937FF93}"/>
              </a:ext>
            </a:extLst>
          </p:cNvPr>
          <p:cNvSpPr>
            <a:spLocks noGrp="1"/>
          </p:cNvSpPr>
          <p:nvPr>
            <p:ph type="ctrTitle"/>
          </p:nvPr>
        </p:nvSpPr>
        <p:spPr>
          <a:xfrm>
            <a:off x="6991350" y="487018"/>
            <a:ext cx="4179570" cy="3377354"/>
          </a:xfrm>
        </p:spPr>
        <p:txBody>
          <a:bodyPr anchor="b">
            <a:normAutofit/>
          </a:bodyPr>
          <a:lstStyle/>
          <a:p>
            <a:r>
              <a:rPr lang="en-IN"/>
              <a:t>Data Warehousing Fundamentals</a:t>
            </a:r>
          </a:p>
        </p:txBody>
      </p:sp>
      <p:sp>
        <p:nvSpPr>
          <p:cNvPr id="4" name="Slide Number Placeholder 3" hidden="1">
            <a:extLst>
              <a:ext uri="{FF2B5EF4-FFF2-40B4-BE49-F238E27FC236}">
                <a16:creationId xmlns:a16="http://schemas.microsoft.com/office/drawing/2014/main" id="{C44EF8ED-005B-8539-81B8-612EE1B560F3}"/>
              </a:ext>
            </a:extLst>
          </p:cNvPr>
          <p:cNvSpPr>
            <a:spLocks noGrp="1"/>
          </p:cNvSpPr>
          <p:nvPr>
            <p:ph type="sldNum" sz="quarter" idx="4294967295"/>
          </p:nvPr>
        </p:nvSpPr>
        <p:spPr>
          <a:xfrm>
            <a:off x="9579428" y="6356350"/>
            <a:ext cx="1774371" cy="365125"/>
          </a:xfrm>
        </p:spPr>
        <p:txBody>
          <a:bodyPr/>
          <a:lstStyle/>
          <a:p>
            <a:pPr>
              <a:spcAft>
                <a:spcPts val="600"/>
              </a:spcAft>
            </a:pPr>
            <a:fld id="{A49DFD55-3C28-40EF-9E31-A92D2E4017FF}" type="slidenum">
              <a:rPr lang="en-US" smtClean="0"/>
              <a:pPr>
                <a:spcAft>
                  <a:spcPts val="600"/>
                </a:spcAft>
              </a:pPr>
              <a:t>3</a:t>
            </a:fld>
            <a:endParaRPr lang="en-US"/>
          </a:p>
        </p:txBody>
      </p:sp>
    </p:spTree>
    <p:extLst>
      <p:ext uri="{BB962C8B-B14F-4D97-AF65-F5344CB8AC3E}">
        <p14:creationId xmlns:p14="http://schemas.microsoft.com/office/powerpoint/2010/main" val="45830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6FB0E-0B1C-61C9-8C22-1C3D54FFD0A3}"/>
              </a:ext>
            </a:extLst>
          </p:cNvPr>
          <p:cNvSpPr>
            <a:spLocks noGrp="1"/>
          </p:cNvSpPr>
          <p:nvPr>
            <p:ph type="title"/>
          </p:nvPr>
        </p:nvSpPr>
        <p:spPr>
          <a:xfrm>
            <a:off x="1341120" y="558801"/>
            <a:ext cx="9953308" cy="1780860"/>
          </a:xfrm>
        </p:spPr>
        <p:txBody>
          <a:bodyPr anchor="b">
            <a:normAutofit/>
          </a:bodyPr>
          <a:lstStyle/>
          <a:p>
            <a:r>
              <a:rPr lang="en-IN"/>
              <a:t>Definition and Purpose of Data Warehousing</a:t>
            </a:r>
          </a:p>
        </p:txBody>
      </p:sp>
      <p:sp>
        <p:nvSpPr>
          <p:cNvPr id="13" name="Text Placeholder 2">
            <a:extLst>
              <a:ext uri="{FF2B5EF4-FFF2-40B4-BE49-F238E27FC236}">
                <a16:creationId xmlns:a16="http://schemas.microsoft.com/office/drawing/2014/main" id="{E674082D-ABC4-F813-7FC0-65F6721A10AB}"/>
              </a:ext>
            </a:extLst>
          </p:cNvPr>
          <p:cNvSpPr>
            <a:spLocks noGrp="1"/>
          </p:cNvSpPr>
          <p:nvPr>
            <p:ph type="body" idx="1"/>
          </p:nvPr>
        </p:nvSpPr>
        <p:spPr>
          <a:xfrm>
            <a:off x="1341120" y="2960877"/>
            <a:ext cx="2722880" cy="351284"/>
          </a:xfrm>
        </p:spPr>
        <p:txBody>
          <a:bodyPr/>
          <a:lstStyle/>
          <a:p>
            <a:endParaRPr lang="en-US"/>
          </a:p>
        </p:txBody>
      </p:sp>
      <p:pic>
        <p:nvPicPr>
          <p:cNvPr id="8" name="Content Placeholder 7" descr="Blue blocks and networks technology background">
            <a:extLst>
              <a:ext uri="{FF2B5EF4-FFF2-40B4-BE49-F238E27FC236}">
                <a16:creationId xmlns:a16="http://schemas.microsoft.com/office/drawing/2014/main" id="{273A0282-1F9E-494F-9BFF-9B9543F1FE6F}"/>
              </a:ext>
            </a:extLst>
          </p:cNvPr>
          <p:cNvPicPr>
            <a:picLocks noGrp="1" noChangeAspect="1"/>
          </p:cNvPicPr>
          <p:nvPr>
            <p:ph sz="half" idx="15"/>
          </p:nvPr>
        </p:nvPicPr>
        <p:blipFill>
          <a:blip r:embed="rId3"/>
          <a:srcRect l="9739" r="37809" b="-3"/>
          <a:stretch/>
        </p:blipFill>
        <p:spPr>
          <a:xfrm>
            <a:off x="1341120" y="3392035"/>
            <a:ext cx="2722880" cy="2907164"/>
          </a:xfrm>
          <a:noFill/>
        </p:spPr>
      </p:pic>
      <p:sp>
        <p:nvSpPr>
          <p:cNvPr id="15" name="Text Placeholder 4">
            <a:extLst>
              <a:ext uri="{FF2B5EF4-FFF2-40B4-BE49-F238E27FC236}">
                <a16:creationId xmlns:a16="http://schemas.microsoft.com/office/drawing/2014/main" id="{8339C2B9-68EA-4A8F-A0EF-370CC58266E5}"/>
              </a:ext>
            </a:extLst>
          </p:cNvPr>
          <p:cNvSpPr>
            <a:spLocks noGrp="1"/>
          </p:cNvSpPr>
          <p:nvPr>
            <p:ph type="body" idx="10"/>
          </p:nvPr>
        </p:nvSpPr>
        <p:spPr>
          <a:xfrm>
            <a:off x="4754881" y="2960877"/>
            <a:ext cx="5516880" cy="351284"/>
          </a:xfrm>
        </p:spPr>
        <p:txBody>
          <a:bodyPr/>
          <a:lstStyle/>
          <a:p>
            <a:endParaRPr lang="en-US"/>
          </a:p>
        </p:txBody>
      </p:sp>
      <p:sp>
        <p:nvSpPr>
          <p:cNvPr id="6" name="Content Placeholder 5">
            <a:extLst>
              <a:ext uri="{FF2B5EF4-FFF2-40B4-BE49-F238E27FC236}">
                <a16:creationId xmlns:a16="http://schemas.microsoft.com/office/drawing/2014/main" id="{848FF61D-F1FD-9556-07CB-85DD97F5E498}"/>
              </a:ext>
            </a:extLst>
          </p:cNvPr>
          <p:cNvSpPr>
            <a:spLocks noGrp="1"/>
          </p:cNvSpPr>
          <p:nvPr>
            <p:ph sz="half"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54881" y="3324859"/>
            <a:ext cx="5506720" cy="3031489"/>
          </a:xfrm>
        </p:spPr>
        <p:txBody>
          <a:bodyPr>
            <a:normAutofit/>
          </a:bodyPr>
          <a:lstStyle/>
          <a:p>
            <a:pPr marL="0" indent="0">
              <a:lnSpc>
                <a:spcPct val="90000"/>
              </a:lnSpc>
              <a:spcBef>
                <a:spcPts val="2500"/>
              </a:spcBef>
              <a:buNone/>
            </a:pPr>
            <a:r>
              <a:rPr lang="en-US" sz="1200" b="1"/>
              <a:t>Central Repository</a:t>
            </a:r>
          </a:p>
          <a:p>
            <a:pPr marL="0" lvl="1" indent="0">
              <a:lnSpc>
                <a:spcPct val="90000"/>
              </a:lnSpc>
              <a:buNone/>
            </a:pPr>
            <a:r>
              <a:rPr lang="en-US" sz="1200"/>
              <a:t>A data warehouse serves as a central repository for storing integrated data from various sources to facilitate easy access and analysis.</a:t>
            </a:r>
          </a:p>
          <a:p>
            <a:pPr marL="0" indent="0">
              <a:lnSpc>
                <a:spcPct val="90000"/>
              </a:lnSpc>
              <a:spcBef>
                <a:spcPts val="2500"/>
              </a:spcBef>
              <a:buNone/>
            </a:pPr>
            <a:r>
              <a:rPr lang="en-US" sz="1200" b="1"/>
              <a:t>Support Decision-Making</a:t>
            </a:r>
          </a:p>
          <a:p>
            <a:pPr marL="0" lvl="1" indent="0">
              <a:lnSpc>
                <a:spcPct val="90000"/>
              </a:lnSpc>
              <a:buNone/>
            </a:pPr>
            <a:r>
              <a:rPr lang="en-US" sz="1200"/>
              <a:t>The primary purpose of a data warehouse is to support decision-making processes by providing accurate and timely insights from consolidated data.</a:t>
            </a:r>
          </a:p>
          <a:p>
            <a:pPr marL="0" indent="0">
              <a:lnSpc>
                <a:spcPct val="90000"/>
              </a:lnSpc>
              <a:spcBef>
                <a:spcPts val="2500"/>
              </a:spcBef>
              <a:buNone/>
            </a:pPr>
            <a:r>
              <a:rPr lang="en-US" sz="1200" b="1"/>
              <a:t>Reporting and Analysis</a:t>
            </a:r>
          </a:p>
          <a:p>
            <a:pPr marL="0" lvl="1" indent="0">
              <a:lnSpc>
                <a:spcPct val="90000"/>
              </a:lnSpc>
              <a:buNone/>
            </a:pPr>
            <a:r>
              <a:rPr lang="en-US" sz="1200"/>
              <a:t>Data warehouses enable comprehensive reporting and data analysis, allowing organizations to derive actionable insights and trends from their data.</a:t>
            </a:r>
          </a:p>
        </p:txBody>
      </p:sp>
      <p:sp>
        <p:nvSpPr>
          <p:cNvPr id="7" name="Slide Number Placeholder 6">
            <a:extLst>
              <a:ext uri="{FF2B5EF4-FFF2-40B4-BE49-F238E27FC236}">
                <a16:creationId xmlns:a16="http://schemas.microsoft.com/office/drawing/2014/main" id="{7D41A446-DFDE-47CE-33CE-FDB148BB115E}"/>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4</a:t>
            </a:fld>
            <a:endParaRPr lang="en-US"/>
          </a:p>
        </p:txBody>
      </p:sp>
    </p:spTree>
    <p:extLst>
      <p:ext uri="{BB962C8B-B14F-4D97-AF65-F5344CB8AC3E}">
        <p14:creationId xmlns:p14="http://schemas.microsoft.com/office/powerpoint/2010/main" val="794655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3042-F68D-5D57-2834-B9038254BA65}"/>
              </a:ext>
            </a:extLst>
          </p:cNvPr>
          <p:cNvSpPr>
            <a:spLocks noGrp="1"/>
          </p:cNvSpPr>
          <p:nvPr>
            <p:ph type="title"/>
          </p:nvPr>
        </p:nvSpPr>
        <p:spPr>
          <a:xfrm>
            <a:off x="838200" y="337192"/>
            <a:ext cx="5655197" cy="1997867"/>
          </a:xfrm>
        </p:spPr>
        <p:txBody>
          <a:bodyPr anchor="b">
            <a:normAutofit/>
          </a:bodyPr>
          <a:lstStyle/>
          <a:p>
            <a:r>
              <a:rPr lang="en-IN"/>
              <a:t>Components of a Data Warehouse</a:t>
            </a:r>
          </a:p>
        </p:txBody>
      </p:sp>
      <p:sp>
        <p:nvSpPr>
          <p:cNvPr id="13" name="Text Placeholder 2">
            <a:extLst>
              <a:ext uri="{FF2B5EF4-FFF2-40B4-BE49-F238E27FC236}">
                <a16:creationId xmlns:a16="http://schemas.microsoft.com/office/drawing/2014/main" id="{CF68136E-B0EE-CC23-A92A-0F182E6158D1}"/>
              </a:ext>
            </a:extLst>
          </p:cNvPr>
          <p:cNvSpPr>
            <a:spLocks noGrp="1"/>
          </p:cNvSpPr>
          <p:nvPr>
            <p:ph type="body" idx="1"/>
          </p:nvPr>
        </p:nvSpPr>
        <p:spPr>
          <a:xfrm>
            <a:off x="838200" y="2705177"/>
            <a:ext cx="5733772" cy="448990"/>
          </a:xfrm>
        </p:spPr>
        <p:txBody>
          <a:bodyPr/>
          <a:lstStyle/>
          <a:p>
            <a:endParaRPr lang="en-US"/>
          </a:p>
        </p:txBody>
      </p:sp>
      <p:sp>
        <p:nvSpPr>
          <p:cNvPr id="6" name="Content Placeholder 5">
            <a:extLst>
              <a:ext uri="{FF2B5EF4-FFF2-40B4-BE49-F238E27FC236}">
                <a16:creationId xmlns:a16="http://schemas.microsoft.com/office/drawing/2014/main" id="{D7884C5A-C5A5-5B54-9645-4E782DCA4EE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8199" y="3154166"/>
            <a:ext cx="5733773" cy="3032733"/>
          </a:xfrm>
        </p:spPr>
        <p:txBody>
          <a:bodyPr>
            <a:normAutofit/>
          </a:bodyPr>
          <a:lstStyle/>
          <a:p>
            <a:pPr marL="0" indent="0">
              <a:lnSpc>
                <a:spcPct val="90000"/>
              </a:lnSpc>
              <a:spcBef>
                <a:spcPts val="2500"/>
              </a:spcBef>
              <a:buNone/>
            </a:pPr>
            <a:r>
              <a:rPr lang="en-US" sz="1000" b="1"/>
              <a:t>Data Sources</a:t>
            </a:r>
          </a:p>
          <a:p>
            <a:pPr marL="0" lvl="1" indent="0">
              <a:lnSpc>
                <a:spcPct val="90000"/>
              </a:lnSpc>
              <a:buNone/>
            </a:pPr>
            <a:r>
              <a:rPr lang="en-US" sz="1000"/>
              <a:t>Data sources are the origins of data, which can include databases, files, and external systems. They provide the raw data needed for analysis.</a:t>
            </a:r>
          </a:p>
          <a:p>
            <a:pPr marL="0" indent="0">
              <a:lnSpc>
                <a:spcPct val="90000"/>
              </a:lnSpc>
              <a:spcBef>
                <a:spcPts val="2500"/>
              </a:spcBef>
              <a:buNone/>
            </a:pPr>
            <a:r>
              <a:rPr lang="en-US" sz="1000" b="1"/>
              <a:t>Data Integration Tools</a:t>
            </a:r>
          </a:p>
          <a:p>
            <a:pPr marL="0" lvl="1" indent="0">
              <a:lnSpc>
                <a:spcPct val="90000"/>
              </a:lnSpc>
              <a:buNone/>
            </a:pPr>
            <a:r>
              <a:rPr lang="en-US" sz="1000"/>
              <a:t>Data integration tools are essential for consolidating data from multiple sources into a cohesive format suitable for analysis. They help ensure data quality and consistency.</a:t>
            </a:r>
          </a:p>
          <a:p>
            <a:pPr marL="0" indent="0">
              <a:lnSpc>
                <a:spcPct val="90000"/>
              </a:lnSpc>
              <a:spcBef>
                <a:spcPts val="2500"/>
              </a:spcBef>
              <a:buNone/>
            </a:pPr>
            <a:r>
              <a:rPr lang="en-US" sz="1000" b="1"/>
              <a:t>Data Warehouse</a:t>
            </a:r>
          </a:p>
          <a:p>
            <a:pPr marL="0" lvl="1" indent="0">
              <a:lnSpc>
                <a:spcPct val="90000"/>
              </a:lnSpc>
              <a:buNone/>
            </a:pPr>
            <a:r>
              <a:rPr lang="en-US" sz="1000"/>
              <a:t>The data warehouse itself is a centralized repository that stores integrated data, making it easier to access and analyze large volumes of data.</a:t>
            </a:r>
          </a:p>
          <a:p>
            <a:pPr marL="0" indent="0">
              <a:lnSpc>
                <a:spcPct val="90000"/>
              </a:lnSpc>
              <a:spcBef>
                <a:spcPts val="2500"/>
              </a:spcBef>
              <a:buNone/>
            </a:pPr>
            <a:r>
              <a:rPr lang="en-US" sz="1000" b="1"/>
              <a:t>Front-end Tools</a:t>
            </a:r>
          </a:p>
          <a:p>
            <a:pPr marL="0" lvl="1" indent="0">
              <a:lnSpc>
                <a:spcPct val="90000"/>
              </a:lnSpc>
              <a:buNone/>
            </a:pPr>
            <a:r>
              <a:rPr lang="en-US" sz="1000"/>
              <a:t>Front-end tools are used for querying and reporting data from the warehouse, enabling users to generate insights and make data-driven decisions.</a:t>
            </a:r>
          </a:p>
        </p:txBody>
      </p:sp>
      <p:sp>
        <p:nvSpPr>
          <p:cNvPr id="15" name="Text Placeholder 4">
            <a:extLst>
              <a:ext uri="{FF2B5EF4-FFF2-40B4-BE49-F238E27FC236}">
                <a16:creationId xmlns:a16="http://schemas.microsoft.com/office/drawing/2014/main" id="{ED3C0DD4-620D-F81A-CB3C-D223D32F0990}"/>
              </a:ext>
            </a:extLst>
          </p:cNvPr>
          <p:cNvSpPr>
            <a:spLocks noGrp="1"/>
          </p:cNvSpPr>
          <p:nvPr>
            <p:ph type="body" sz="quarter" idx="3"/>
          </p:nvPr>
        </p:nvSpPr>
        <p:spPr>
          <a:xfrm>
            <a:off x="7887108" y="2705177"/>
            <a:ext cx="3943627" cy="448989"/>
          </a:xfrm>
        </p:spPr>
        <p:txBody>
          <a:bodyPr/>
          <a:lstStyle/>
          <a:p>
            <a:endParaRPr lang="en-US"/>
          </a:p>
        </p:txBody>
      </p:sp>
      <p:pic>
        <p:nvPicPr>
          <p:cNvPr id="8" name="Content Placeholder 7" descr="Blockchain on technology background.Digital visualization of the token with lines and digital icons. The glowing lines of the included working servers, united in a single network.">
            <a:extLst>
              <a:ext uri="{FF2B5EF4-FFF2-40B4-BE49-F238E27FC236}">
                <a16:creationId xmlns:a16="http://schemas.microsoft.com/office/drawing/2014/main" id="{F3A50113-075F-406D-BDA6-D539CF749B4F}"/>
              </a:ext>
            </a:extLst>
          </p:cNvPr>
          <p:cNvPicPr>
            <a:picLocks noGrp="1" noChangeAspect="1"/>
          </p:cNvPicPr>
          <p:nvPr>
            <p:ph sz="half" idx="14"/>
          </p:nvPr>
        </p:nvPicPr>
        <p:blipFill>
          <a:blip r:embed="rId3"/>
          <a:srcRect l="23289" r="8116" b="-1"/>
          <a:stretch/>
        </p:blipFill>
        <p:spPr>
          <a:xfrm>
            <a:off x="7887107" y="3164867"/>
            <a:ext cx="3943627" cy="3032733"/>
          </a:xfrm>
          <a:noFill/>
        </p:spPr>
      </p:pic>
      <p:sp>
        <p:nvSpPr>
          <p:cNvPr id="7" name="Slide Number Placeholder 6">
            <a:extLst>
              <a:ext uri="{FF2B5EF4-FFF2-40B4-BE49-F238E27FC236}">
                <a16:creationId xmlns:a16="http://schemas.microsoft.com/office/drawing/2014/main" id="{620DA6E1-6843-D71A-4022-4ECB742CED02}"/>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5</a:t>
            </a:fld>
            <a:endParaRPr lang="en-US"/>
          </a:p>
        </p:txBody>
      </p:sp>
    </p:spTree>
    <p:extLst>
      <p:ext uri="{BB962C8B-B14F-4D97-AF65-F5344CB8AC3E}">
        <p14:creationId xmlns:p14="http://schemas.microsoft.com/office/powerpoint/2010/main" val="4109203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869B-647D-F10E-E127-3D1F758B7B61}"/>
              </a:ext>
            </a:extLst>
          </p:cNvPr>
          <p:cNvSpPr>
            <a:spLocks noGrp="1"/>
          </p:cNvSpPr>
          <p:nvPr>
            <p:ph type="title"/>
          </p:nvPr>
        </p:nvSpPr>
        <p:spPr>
          <a:xfrm>
            <a:off x="838200" y="337192"/>
            <a:ext cx="5655197" cy="1997867"/>
          </a:xfrm>
        </p:spPr>
        <p:txBody>
          <a:bodyPr anchor="b">
            <a:normAutofit/>
          </a:bodyPr>
          <a:lstStyle/>
          <a:p>
            <a:r>
              <a:rPr lang="en-IN"/>
              <a:t>Benefits of Data Warehousing</a:t>
            </a:r>
          </a:p>
        </p:txBody>
      </p:sp>
      <p:sp>
        <p:nvSpPr>
          <p:cNvPr id="13" name="Text Placeholder 2">
            <a:extLst>
              <a:ext uri="{FF2B5EF4-FFF2-40B4-BE49-F238E27FC236}">
                <a16:creationId xmlns:a16="http://schemas.microsoft.com/office/drawing/2014/main" id="{94ACC7D2-F371-A245-9743-05D0D80AFDD5}"/>
              </a:ext>
            </a:extLst>
          </p:cNvPr>
          <p:cNvSpPr>
            <a:spLocks noGrp="1"/>
          </p:cNvSpPr>
          <p:nvPr>
            <p:ph type="body" idx="1"/>
          </p:nvPr>
        </p:nvSpPr>
        <p:spPr>
          <a:xfrm>
            <a:off x="838200" y="2705177"/>
            <a:ext cx="5733772" cy="448990"/>
          </a:xfrm>
        </p:spPr>
        <p:txBody>
          <a:bodyPr/>
          <a:lstStyle/>
          <a:p>
            <a:endParaRPr lang="en-US"/>
          </a:p>
        </p:txBody>
      </p:sp>
      <p:sp>
        <p:nvSpPr>
          <p:cNvPr id="6" name="Content Placeholder 5">
            <a:extLst>
              <a:ext uri="{FF2B5EF4-FFF2-40B4-BE49-F238E27FC236}">
                <a16:creationId xmlns:a16="http://schemas.microsoft.com/office/drawing/2014/main" id="{404350C0-E48C-9514-D72B-8BD4A5ED8E9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8199" y="3154166"/>
            <a:ext cx="5733773" cy="3032733"/>
          </a:xfrm>
        </p:spPr>
        <p:txBody>
          <a:bodyPr>
            <a:normAutofit/>
          </a:bodyPr>
          <a:lstStyle/>
          <a:p>
            <a:pPr marL="0" indent="0">
              <a:lnSpc>
                <a:spcPct val="90000"/>
              </a:lnSpc>
              <a:spcBef>
                <a:spcPts val="2500"/>
              </a:spcBef>
              <a:buNone/>
            </a:pPr>
            <a:r>
              <a:rPr lang="en-US" sz="1000" b="1"/>
              <a:t>Improved Data Quality</a:t>
            </a:r>
          </a:p>
          <a:p>
            <a:pPr marL="0" lvl="1" indent="0">
              <a:lnSpc>
                <a:spcPct val="90000"/>
              </a:lnSpc>
              <a:buNone/>
            </a:pPr>
            <a:r>
              <a:rPr lang="en-US" sz="1000"/>
              <a:t>Data warehousing enhances data quality by consolidating information from various sources, ensuring accuracy and consistency.</a:t>
            </a:r>
          </a:p>
          <a:p>
            <a:pPr marL="0" indent="0">
              <a:lnSpc>
                <a:spcPct val="90000"/>
              </a:lnSpc>
              <a:spcBef>
                <a:spcPts val="2500"/>
              </a:spcBef>
              <a:buNone/>
            </a:pPr>
            <a:r>
              <a:rPr lang="en-US" sz="1000" b="1"/>
              <a:t>Historical Analysis</a:t>
            </a:r>
          </a:p>
          <a:p>
            <a:pPr marL="0" lvl="1" indent="0">
              <a:lnSpc>
                <a:spcPct val="90000"/>
              </a:lnSpc>
              <a:buNone/>
            </a:pPr>
            <a:r>
              <a:rPr lang="en-US" sz="1000"/>
              <a:t>Organizations can perform historical analysis using data warehousing, allowing them to identify trends and make future predictions.</a:t>
            </a:r>
          </a:p>
          <a:p>
            <a:pPr marL="0" indent="0">
              <a:lnSpc>
                <a:spcPct val="90000"/>
              </a:lnSpc>
              <a:spcBef>
                <a:spcPts val="2500"/>
              </a:spcBef>
              <a:buNone/>
            </a:pPr>
            <a:r>
              <a:rPr lang="en-US" sz="1000" b="1"/>
              <a:t>Enhanced Reporting Capabilities</a:t>
            </a:r>
          </a:p>
          <a:p>
            <a:pPr marL="0" lvl="1" indent="0">
              <a:lnSpc>
                <a:spcPct val="90000"/>
              </a:lnSpc>
              <a:buNone/>
            </a:pPr>
            <a:r>
              <a:rPr lang="en-US" sz="1000"/>
              <a:t>Data warehousing provides enhanced reporting capabilities that enable organizations to generate comprehensive reports and dashboards.</a:t>
            </a:r>
          </a:p>
          <a:p>
            <a:pPr marL="0" indent="0">
              <a:lnSpc>
                <a:spcPct val="90000"/>
              </a:lnSpc>
              <a:spcBef>
                <a:spcPts val="2500"/>
              </a:spcBef>
              <a:buNone/>
            </a:pPr>
            <a:r>
              <a:rPr lang="en-US" sz="1000" b="1"/>
              <a:t>Informed Decision-Making</a:t>
            </a:r>
          </a:p>
          <a:p>
            <a:pPr marL="0" lvl="1" indent="0">
              <a:lnSpc>
                <a:spcPct val="90000"/>
              </a:lnSpc>
              <a:buNone/>
            </a:pPr>
            <a:r>
              <a:rPr lang="en-US" sz="1000"/>
              <a:t>With insights gained from data warehousing, organizations can make informed decisions that drive strategic growth and efficiency.</a:t>
            </a:r>
          </a:p>
        </p:txBody>
      </p:sp>
      <p:sp>
        <p:nvSpPr>
          <p:cNvPr id="15" name="Text Placeholder 4">
            <a:extLst>
              <a:ext uri="{FF2B5EF4-FFF2-40B4-BE49-F238E27FC236}">
                <a16:creationId xmlns:a16="http://schemas.microsoft.com/office/drawing/2014/main" id="{90161415-E24B-BC3D-CD31-E69EF412E490}"/>
              </a:ext>
            </a:extLst>
          </p:cNvPr>
          <p:cNvSpPr>
            <a:spLocks noGrp="1"/>
          </p:cNvSpPr>
          <p:nvPr>
            <p:ph type="body" sz="quarter" idx="3"/>
          </p:nvPr>
        </p:nvSpPr>
        <p:spPr>
          <a:xfrm>
            <a:off x="7887108" y="2705177"/>
            <a:ext cx="3943627" cy="448989"/>
          </a:xfrm>
        </p:spPr>
        <p:txBody>
          <a:bodyPr/>
          <a:lstStyle/>
          <a:p>
            <a:endParaRPr lang="en-US"/>
          </a:p>
        </p:txBody>
      </p:sp>
      <p:pic>
        <p:nvPicPr>
          <p:cNvPr id="8" name="Content Placeholder 7" descr="3D Server with height chart">
            <a:extLst>
              <a:ext uri="{FF2B5EF4-FFF2-40B4-BE49-F238E27FC236}">
                <a16:creationId xmlns:a16="http://schemas.microsoft.com/office/drawing/2014/main" id="{99A68EBC-F6E8-412D-A76C-1F452A45A9EF}"/>
              </a:ext>
            </a:extLst>
          </p:cNvPr>
          <p:cNvPicPr>
            <a:picLocks noGrp="1" noChangeAspect="1"/>
          </p:cNvPicPr>
          <p:nvPr>
            <p:ph sz="half" idx="14"/>
          </p:nvPr>
        </p:nvPicPr>
        <p:blipFill>
          <a:blip r:embed="rId3"/>
          <a:srcRect t="15954" r="-1" b="-1"/>
          <a:stretch/>
        </p:blipFill>
        <p:spPr>
          <a:xfrm>
            <a:off x="7887107" y="3164867"/>
            <a:ext cx="3943627" cy="3032733"/>
          </a:xfrm>
          <a:noFill/>
        </p:spPr>
      </p:pic>
      <p:sp>
        <p:nvSpPr>
          <p:cNvPr id="7" name="Slide Number Placeholder 6">
            <a:extLst>
              <a:ext uri="{FF2B5EF4-FFF2-40B4-BE49-F238E27FC236}">
                <a16:creationId xmlns:a16="http://schemas.microsoft.com/office/drawing/2014/main" id="{B9207F8F-CB25-3C94-29EB-2B9ED2495EE2}"/>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6</a:t>
            </a:fld>
            <a:endParaRPr lang="en-US"/>
          </a:p>
        </p:txBody>
      </p:sp>
    </p:spTree>
    <p:extLst>
      <p:ext uri="{BB962C8B-B14F-4D97-AF65-F5344CB8AC3E}">
        <p14:creationId xmlns:p14="http://schemas.microsoft.com/office/powerpoint/2010/main" val="1896688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537BC-07B0-64CB-2937-735BF15C63AE}"/>
              </a:ext>
            </a:extLst>
          </p:cNvPr>
          <p:cNvSpPr>
            <a:spLocks noGrp="1"/>
          </p:cNvSpPr>
          <p:nvPr>
            <p:ph type="ctrTitle"/>
          </p:nvPr>
        </p:nvSpPr>
        <p:spPr>
          <a:xfrm>
            <a:off x="6991350" y="487018"/>
            <a:ext cx="4179570" cy="3377354"/>
          </a:xfrm>
        </p:spPr>
        <p:txBody>
          <a:bodyPr anchor="b">
            <a:normAutofit/>
          </a:bodyPr>
          <a:lstStyle/>
          <a:p>
            <a:r>
              <a:rPr lang="en-IN"/>
              <a:t>Schema Design in Data Warehousing</a:t>
            </a:r>
          </a:p>
        </p:txBody>
      </p:sp>
      <p:sp>
        <p:nvSpPr>
          <p:cNvPr id="4" name="Slide Number Placeholder 3" hidden="1">
            <a:extLst>
              <a:ext uri="{FF2B5EF4-FFF2-40B4-BE49-F238E27FC236}">
                <a16:creationId xmlns:a16="http://schemas.microsoft.com/office/drawing/2014/main" id="{27401461-2437-3E97-7862-F219CF9D9CC1}"/>
              </a:ext>
            </a:extLst>
          </p:cNvPr>
          <p:cNvSpPr>
            <a:spLocks noGrp="1"/>
          </p:cNvSpPr>
          <p:nvPr>
            <p:ph type="sldNum" sz="quarter" idx="4294967295"/>
          </p:nvPr>
        </p:nvSpPr>
        <p:spPr>
          <a:xfrm>
            <a:off x="9579428" y="6356350"/>
            <a:ext cx="1774371" cy="365125"/>
          </a:xfrm>
        </p:spPr>
        <p:txBody>
          <a:bodyPr/>
          <a:lstStyle/>
          <a:p>
            <a:pPr>
              <a:spcAft>
                <a:spcPts val="600"/>
              </a:spcAft>
            </a:pPr>
            <a:fld id="{A49DFD55-3C28-40EF-9E31-A92D2E4017FF}" type="slidenum">
              <a:rPr lang="en-US" smtClean="0"/>
              <a:pPr>
                <a:spcAft>
                  <a:spcPts val="600"/>
                </a:spcAft>
              </a:pPr>
              <a:t>7</a:t>
            </a:fld>
            <a:endParaRPr lang="en-US"/>
          </a:p>
        </p:txBody>
      </p:sp>
    </p:spTree>
    <p:extLst>
      <p:ext uri="{BB962C8B-B14F-4D97-AF65-F5344CB8AC3E}">
        <p14:creationId xmlns:p14="http://schemas.microsoft.com/office/powerpoint/2010/main" val="2832918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CFFF5-EA26-3C2E-B4C4-2A73448C60FB}"/>
              </a:ext>
            </a:extLst>
          </p:cNvPr>
          <p:cNvSpPr>
            <a:spLocks noGrp="1"/>
          </p:cNvSpPr>
          <p:nvPr>
            <p:ph type="title"/>
          </p:nvPr>
        </p:nvSpPr>
        <p:spPr>
          <a:xfrm>
            <a:off x="838200" y="337192"/>
            <a:ext cx="5655197" cy="1997867"/>
          </a:xfrm>
        </p:spPr>
        <p:txBody>
          <a:bodyPr anchor="b">
            <a:normAutofit/>
          </a:bodyPr>
          <a:lstStyle/>
          <a:p>
            <a:r>
              <a:rPr lang="en-IN"/>
              <a:t>Introduction to Database Schemas</a:t>
            </a:r>
          </a:p>
        </p:txBody>
      </p:sp>
      <p:sp>
        <p:nvSpPr>
          <p:cNvPr id="13" name="Text Placeholder 2">
            <a:extLst>
              <a:ext uri="{FF2B5EF4-FFF2-40B4-BE49-F238E27FC236}">
                <a16:creationId xmlns:a16="http://schemas.microsoft.com/office/drawing/2014/main" id="{8138C331-4158-5D7C-142E-8BBA8DD591EB}"/>
              </a:ext>
            </a:extLst>
          </p:cNvPr>
          <p:cNvSpPr>
            <a:spLocks noGrp="1"/>
          </p:cNvSpPr>
          <p:nvPr>
            <p:ph type="body" idx="1"/>
          </p:nvPr>
        </p:nvSpPr>
        <p:spPr>
          <a:xfrm>
            <a:off x="838200" y="2705177"/>
            <a:ext cx="5733772" cy="448990"/>
          </a:xfrm>
        </p:spPr>
        <p:txBody>
          <a:bodyPr/>
          <a:lstStyle/>
          <a:p>
            <a:endParaRPr lang="en-US"/>
          </a:p>
        </p:txBody>
      </p:sp>
      <p:pic>
        <p:nvPicPr>
          <p:cNvPr id="8" name="Content Placeholder 7" descr="abstract programm binary code  and colored array cube Database">
            <a:extLst>
              <a:ext uri="{FF2B5EF4-FFF2-40B4-BE49-F238E27FC236}">
                <a16:creationId xmlns:a16="http://schemas.microsoft.com/office/drawing/2014/main" id="{FD004997-9A07-41F1-B84D-20400976C107}"/>
              </a:ext>
            </a:extLst>
          </p:cNvPr>
          <p:cNvPicPr>
            <a:picLocks noGrp="1" noChangeAspect="1"/>
          </p:cNvPicPr>
          <p:nvPr>
            <p:ph sz="half" idx="2"/>
          </p:nvPr>
        </p:nvPicPr>
        <p:blipFill>
          <a:blip r:embed="rId3"/>
          <a:srcRect r="-3" b="13288"/>
          <a:stretch/>
        </p:blipFill>
        <p:spPr>
          <a:xfrm>
            <a:off x="838199" y="3154166"/>
            <a:ext cx="5733773" cy="3032733"/>
          </a:xfrm>
          <a:noFill/>
        </p:spPr>
      </p:pic>
      <p:sp>
        <p:nvSpPr>
          <p:cNvPr id="15" name="Text Placeholder 4">
            <a:extLst>
              <a:ext uri="{FF2B5EF4-FFF2-40B4-BE49-F238E27FC236}">
                <a16:creationId xmlns:a16="http://schemas.microsoft.com/office/drawing/2014/main" id="{94C162F5-54CF-CF20-E86D-8AD4D805E3C7}"/>
              </a:ext>
            </a:extLst>
          </p:cNvPr>
          <p:cNvSpPr>
            <a:spLocks noGrp="1"/>
          </p:cNvSpPr>
          <p:nvPr>
            <p:ph type="body" sz="quarter" idx="3"/>
          </p:nvPr>
        </p:nvSpPr>
        <p:spPr>
          <a:xfrm>
            <a:off x="7887108" y="2705177"/>
            <a:ext cx="3943627" cy="448989"/>
          </a:xfrm>
        </p:spPr>
        <p:txBody>
          <a:bodyPr/>
          <a:lstStyle/>
          <a:p>
            <a:endParaRPr lang="en-US"/>
          </a:p>
        </p:txBody>
      </p:sp>
      <p:sp>
        <p:nvSpPr>
          <p:cNvPr id="6" name="Content Placeholder 5">
            <a:extLst>
              <a:ext uri="{FF2B5EF4-FFF2-40B4-BE49-F238E27FC236}">
                <a16:creationId xmlns:a16="http://schemas.microsoft.com/office/drawing/2014/main" id="{316EC6D1-A8A1-DA49-E6A0-612958E1AA75}"/>
              </a:ext>
            </a:extLst>
          </p:cNvPr>
          <p:cNvSpPr>
            <a:spLocks noGrp="1"/>
          </p:cNvSpPr>
          <p:nvPr>
            <p:ph sz="half"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887107" y="3164867"/>
            <a:ext cx="3943627" cy="3032733"/>
          </a:xfrm>
        </p:spPr>
        <p:txBody>
          <a:bodyPr>
            <a:normAutofit/>
          </a:bodyPr>
          <a:lstStyle/>
          <a:p>
            <a:pPr marL="0" indent="0">
              <a:lnSpc>
                <a:spcPct val="90000"/>
              </a:lnSpc>
              <a:spcBef>
                <a:spcPts val="2500"/>
              </a:spcBef>
              <a:buNone/>
            </a:pPr>
            <a:r>
              <a:rPr lang="en-US" sz="1300" b="1"/>
              <a:t>Definition of Database Schema</a:t>
            </a:r>
          </a:p>
          <a:p>
            <a:pPr marL="0" lvl="1" indent="0">
              <a:lnSpc>
                <a:spcPct val="90000"/>
              </a:lnSpc>
              <a:buNone/>
            </a:pPr>
            <a:r>
              <a:rPr lang="en-US" sz="1300"/>
              <a:t>A database schema is a blueprint that defines the organization of data and the relationships between different data elements.</a:t>
            </a:r>
          </a:p>
          <a:p>
            <a:pPr marL="0" indent="0">
              <a:lnSpc>
                <a:spcPct val="90000"/>
              </a:lnSpc>
              <a:spcBef>
                <a:spcPts val="2500"/>
              </a:spcBef>
              <a:buNone/>
            </a:pPr>
            <a:r>
              <a:rPr lang="en-US" sz="1300" b="1"/>
              <a:t>Tables and Relationships</a:t>
            </a:r>
          </a:p>
          <a:p>
            <a:pPr marL="0" lvl="1" indent="0">
              <a:lnSpc>
                <a:spcPct val="90000"/>
              </a:lnSpc>
              <a:buNone/>
            </a:pPr>
            <a:r>
              <a:rPr lang="en-US" sz="1300"/>
              <a:t>Schemas involve tables that store data and define relationships that dictate how data is connected across the database.</a:t>
            </a:r>
          </a:p>
          <a:p>
            <a:pPr marL="0" indent="0">
              <a:lnSpc>
                <a:spcPct val="90000"/>
              </a:lnSpc>
              <a:spcBef>
                <a:spcPts val="2500"/>
              </a:spcBef>
              <a:buNone/>
            </a:pPr>
            <a:r>
              <a:rPr lang="en-US" sz="1300" b="1"/>
              <a:t>Constraints in Schemas</a:t>
            </a:r>
          </a:p>
          <a:p>
            <a:pPr marL="0" lvl="1" indent="0">
              <a:lnSpc>
                <a:spcPct val="90000"/>
              </a:lnSpc>
              <a:buNone/>
            </a:pPr>
            <a:r>
              <a:rPr lang="en-US" sz="1300"/>
              <a:t>Constraints in a schema ensure data integrity by enforcing rules on data entry and relationships.</a:t>
            </a:r>
          </a:p>
        </p:txBody>
      </p:sp>
      <p:sp>
        <p:nvSpPr>
          <p:cNvPr id="7" name="Slide Number Placeholder 6">
            <a:extLst>
              <a:ext uri="{FF2B5EF4-FFF2-40B4-BE49-F238E27FC236}">
                <a16:creationId xmlns:a16="http://schemas.microsoft.com/office/drawing/2014/main" id="{3C8B23D2-CB18-FE87-6C14-E3BC32BA164B}"/>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8</a:t>
            </a:fld>
            <a:endParaRPr lang="en-US"/>
          </a:p>
        </p:txBody>
      </p:sp>
    </p:spTree>
    <p:extLst>
      <p:ext uri="{BB962C8B-B14F-4D97-AF65-F5344CB8AC3E}">
        <p14:creationId xmlns:p14="http://schemas.microsoft.com/office/powerpoint/2010/main" val="2758048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B4638-169A-2453-954C-347BB3201E0A}"/>
              </a:ext>
            </a:extLst>
          </p:cNvPr>
          <p:cNvSpPr>
            <a:spLocks noGrp="1"/>
          </p:cNvSpPr>
          <p:nvPr>
            <p:ph type="title"/>
          </p:nvPr>
        </p:nvSpPr>
        <p:spPr>
          <a:xfrm>
            <a:off x="838200" y="337192"/>
            <a:ext cx="5655197" cy="1997867"/>
          </a:xfrm>
        </p:spPr>
        <p:txBody>
          <a:bodyPr anchor="b">
            <a:normAutofit/>
          </a:bodyPr>
          <a:lstStyle/>
          <a:p>
            <a:r>
              <a:rPr lang="en-IN"/>
              <a:t>Star Schema and Snowflake Schema</a:t>
            </a:r>
          </a:p>
        </p:txBody>
      </p:sp>
      <p:sp>
        <p:nvSpPr>
          <p:cNvPr id="10" name="Text Placeholder 2">
            <a:extLst>
              <a:ext uri="{FF2B5EF4-FFF2-40B4-BE49-F238E27FC236}">
                <a16:creationId xmlns:a16="http://schemas.microsoft.com/office/drawing/2014/main" id="{D3B27C3A-D9BB-121B-D1BB-2A3B2A719702}"/>
              </a:ext>
            </a:extLst>
          </p:cNvPr>
          <p:cNvSpPr>
            <a:spLocks noGrp="1"/>
          </p:cNvSpPr>
          <p:nvPr>
            <p:ph type="body" idx="1"/>
          </p:nvPr>
        </p:nvSpPr>
        <p:spPr>
          <a:xfrm>
            <a:off x="838200" y="2705177"/>
            <a:ext cx="5733772" cy="448990"/>
          </a:xfrm>
        </p:spPr>
        <p:txBody>
          <a:bodyPr/>
          <a:lstStyle/>
          <a:p>
            <a:endParaRPr lang="en-US"/>
          </a:p>
        </p:txBody>
      </p:sp>
      <p:sp>
        <p:nvSpPr>
          <p:cNvPr id="12" name="Text Placeholder 4">
            <a:extLst>
              <a:ext uri="{FF2B5EF4-FFF2-40B4-BE49-F238E27FC236}">
                <a16:creationId xmlns:a16="http://schemas.microsoft.com/office/drawing/2014/main" id="{B205CA10-4C8A-3701-DA32-BFC38D01E2C7}"/>
              </a:ext>
            </a:extLst>
          </p:cNvPr>
          <p:cNvSpPr>
            <a:spLocks noGrp="1"/>
          </p:cNvSpPr>
          <p:nvPr>
            <p:ph type="body" sz="quarter" idx="3"/>
          </p:nvPr>
        </p:nvSpPr>
        <p:spPr>
          <a:xfrm>
            <a:off x="7887108" y="2705177"/>
            <a:ext cx="3943627" cy="448989"/>
          </a:xfrm>
        </p:spPr>
        <p:txBody>
          <a:bodyPr/>
          <a:lstStyle/>
          <a:p>
            <a:endParaRPr lang="en-US"/>
          </a:p>
        </p:txBody>
      </p:sp>
      <p:sp>
        <p:nvSpPr>
          <p:cNvPr id="14" name="Content Placeholder 5">
            <a:extLst>
              <a:ext uri="{FF2B5EF4-FFF2-40B4-BE49-F238E27FC236}">
                <a16:creationId xmlns:a16="http://schemas.microsoft.com/office/drawing/2014/main" id="{43B121F6-CC9C-4966-A806-30FB5703DE51}"/>
              </a:ext>
            </a:extLst>
          </p:cNvPr>
          <p:cNvSpPr>
            <a:spLocks noGrp="1"/>
          </p:cNvSpPr>
          <p:nvPr>
            <p:ph sz="half" idx="14"/>
          </p:nvPr>
        </p:nvSpPr>
        <p:spPr>
          <a:xfrm>
            <a:off x="7887107" y="3164867"/>
            <a:ext cx="3943627" cy="3032733"/>
          </a:xfrm>
        </p:spPr>
        <p:txBody>
          <a:bodyPr/>
          <a:lstStyle/>
          <a:p>
            <a:endParaRPr lang="en-US"/>
          </a:p>
        </p:txBody>
      </p:sp>
      <p:sp>
        <p:nvSpPr>
          <p:cNvPr id="4" name="Slide Number Placeholder 3">
            <a:extLst>
              <a:ext uri="{FF2B5EF4-FFF2-40B4-BE49-F238E27FC236}">
                <a16:creationId xmlns:a16="http://schemas.microsoft.com/office/drawing/2014/main" id="{6334A5CC-42A5-2411-8730-6A711678E250}"/>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9</a:t>
            </a:fld>
            <a:endParaRPr lang="en-US"/>
          </a:p>
        </p:txBody>
      </p:sp>
      <p:graphicFrame>
        <p:nvGraphicFramePr>
          <p:cNvPr id="5" name="Content Placeholder 5">
            <a:extLst>
              <a:ext uri="{FF2B5EF4-FFF2-40B4-BE49-F238E27FC236}">
                <a16:creationId xmlns:a16="http://schemas.microsoft.com/office/drawing/2014/main" id="{A2007E54-87E2-46E0-B429-F238A48BF961}"/>
              </a:ext>
            </a:extLst>
          </p:cNvPr>
          <p:cNvGraphicFramePr>
            <a:graphicFrameLocks noGrp="1"/>
          </p:cNvGraphicFramePr>
          <p:nvPr>
            <p:ph sz="half" idx="2"/>
            <p:extLst>
              <p:ext uri="{D42A27DB-BD31-4B8C-83A1-F6EECF244321}">
                <p14:modId xmlns:p14="http://schemas.microsoft.com/office/powerpoint/2010/main" val="890443729"/>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838199" y="3154166"/>
          <a:ext cx="5733773" cy="3032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9474364"/>
      </p:ext>
    </p:extLst>
  </p:cSld>
  <p:clrMapOvr>
    <a:masterClrMapping/>
  </p:clrMapOvr>
  <p:transition>
    <p:fade/>
  </p:transition>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presentation</Template>
  <TotalTime>4</TotalTime>
  <Words>2451</Words>
  <Application>Microsoft Office PowerPoint</Application>
  <PresentationFormat>Widescreen</PresentationFormat>
  <Paragraphs>237</Paragraphs>
  <Slides>27</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Tenorite</vt:lpstr>
      <vt:lpstr>Custom</vt:lpstr>
      <vt:lpstr>Data Warehousing Fundamentals and Google Cloud BigQuery Introduction</vt:lpstr>
      <vt:lpstr>Agenda Items</vt:lpstr>
      <vt:lpstr>Data Warehousing Fundamentals</vt:lpstr>
      <vt:lpstr>Definition and Purpose of Data Warehousing</vt:lpstr>
      <vt:lpstr>Components of a Data Warehouse</vt:lpstr>
      <vt:lpstr>Benefits of Data Warehousing</vt:lpstr>
      <vt:lpstr>Schema Design in Data Warehousing</vt:lpstr>
      <vt:lpstr>Introduction to Database Schemas</vt:lpstr>
      <vt:lpstr>Star Schema and Snowflake Schema</vt:lpstr>
      <vt:lpstr>Best Practices for Schema Design</vt:lpstr>
      <vt:lpstr>Google Cloud Platform Overview</vt:lpstr>
      <vt:lpstr>Introduction to Google Cloud Platform</vt:lpstr>
      <vt:lpstr>Key Services and Tools for Data Management</vt:lpstr>
      <vt:lpstr>Benefits of Using Google Cloud for Data Warehousing</vt:lpstr>
      <vt:lpstr>Schema Design on Google Cloud</vt:lpstr>
      <vt:lpstr>Creating and Managing Schemas in Google Cloud</vt:lpstr>
      <vt:lpstr>Integration with Other Google Cloud Services</vt:lpstr>
      <vt:lpstr>Best Practices for Schema Design on Google Cloud</vt:lpstr>
      <vt:lpstr>Introduction to BigQuery</vt:lpstr>
      <vt:lpstr>Overview of BigQuery</vt:lpstr>
      <vt:lpstr>Key Features and Capabilities</vt:lpstr>
      <vt:lpstr>Use Cases and Applications</vt:lpstr>
      <vt:lpstr>Getting Started with BigQuery</vt:lpstr>
      <vt:lpstr>Setting up a BigQuery Environment</vt:lpstr>
      <vt:lpstr>Loading and Querying Data</vt:lpstr>
      <vt:lpstr>Optimization and Performance Tips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Nikhil Shah</dc:creator>
  <cp:lastModifiedBy>Nikhil Shah</cp:lastModifiedBy>
  <cp:revision>1</cp:revision>
  <dcterms:created xsi:type="dcterms:W3CDTF">2025-04-30T03:01:31Z</dcterms:created>
  <dcterms:modified xsi:type="dcterms:W3CDTF">2025-04-30T03:06:16Z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